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61"/>
  </p:notesMasterIdLst>
  <p:handoutMasterIdLst>
    <p:handoutMasterId r:id="rId162"/>
  </p:handoutMasterIdLst>
  <p:sldIdLst>
    <p:sldId id="256" r:id="rId5"/>
    <p:sldId id="296" r:id="rId6"/>
    <p:sldId id="297" r:id="rId7"/>
    <p:sldId id="267" r:id="rId8"/>
    <p:sldId id="268" r:id="rId9"/>
    <p:sldId id="269" r:id="rId10"/>
    <p:sldId id="270" r:id="rId11"/>
    <p:sldId id="271" r:id="rId12"/>
    <p:sldId id="292" r:id="rId13"/>
    <p:sldId id="293" r:id="rId14"/>
    <p:sldId id="294" r:id="rId15"/>
    <p:sldId id="295" r:id="rId16"/>
    <p:sldId id="272" r:id="rId17"/>
    <p:sldId id="282" r:id="rId18"/>
    <p:sldId id="274" r:id="rId19"/>
    <p:sldId id="275" r:id="rId20"/>
    <p:sldId id="276" r:id="rId21"/>
    <p:sldId id="264" r:id="rId22"/>
    <p:sldId id="285" r:id="rId23"/>
    <p:sldId id="286" r:id="rId24"/>
    <p:sldId id="287" r:id="rId25"/>
    <p:sldId id="288" r:id="rId26"/>
    <p:sldId id="289" r:id="rId27"/>
    <p:sldId id="290" r:id="rId28"/>
    <p:sldId id="277" r:id="rId29"/>
    <p:sldId id="278" r:id="rId30"/>
    <p:sldId id="279" r:id="rId31"/>
    <p:sldId id="263" r:id="rId32"/>
    <p:sldId id="283" r:id="rId33"/>
    <p:sldId id="281"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98" r:id="rId135"/>
    <p:sldId id="399" r:id="rId136"/>
    <p:sldId id="400" r:id="rId137"/>
    <p:sldId id="401" r:id="rId138"/>
    <p:sldId id="402" r:id="rId139"/>
    <p:sldId id="403" r:id="rId140"/>
    <p:sldId id="404" r:id="rId141"/>
    <p:sldId id="405" r:id="rId142"/>
    <p:sldId id="406" r:id="rId143"/>
    <p:sldId id="407" r:id="rId144"/>
    <p:sldId id="408" r:id="rId145"/>
    <p:sldId id="409" r:id="rId146"/>
    <p:sldId id="410" r:id="rId147"/>
    <p:sldId id="411" r:id="rId148"/>
    <p:sldId id="412" r:id="rId149"/>
    <p:sldId id="413" r:id="rId150"/>
    <p:sldId id="414" r:id="rId151"/>
    <p:sldId id="415" r:id="rId152"/>
    <p:sldId id="416" r:id="rId153"/>
    <p:sldId id="417" r:id="rId154"/>
    <p:sldId id="418" r:id="rId155"/>
    <p:sldId id="419" r:id="rId156"/>
    <p:sldId id="420" r:id="rId157"/>
    <p:sldId id="421" r:id="rId158"/>
    <p:sldId id="422" r:id="rId159"/>
    <p:sldId id="423" r:id="rId16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256"/>
            <p14:sldId id="296"/>
            <p14:sldId id="297"/>
            <p14:sldId id="267"/>
            <p14:sldId id="268"/>
            <p14:sldId id="269"/>
            <p14:sldId id="270"/>
            <p14:sldId id="271"/>
            <p14:sldId id="292"/>
            <p14:sldId id="293"/>
            <p14:sldId id="294"/>
            <p14:sldId id="295"/>
            <p14:sldId id="272"/>
            <p14:sldId id="282"/>
            <p14:sldId id="274"/>
            <p14:sldId id="275"/>
            <p14:sldId id="276"/>
            <p14:sldId id="264"/>
            <p14:sldId id="285"/>
            <p14:sldId id="286"/>
            <p14:sldId id="287"/>
            <p14:sldId id="288"/>
            <p14:sldId id="289"/>
            <p14:sldId id="290"/>
            <p14:sldId id="277"/>
            <p14:sldId id="278"/>
            <p14:sldId id="279"/>
            <p14:sldId id="263"/>
            <p14:sldId id="283"/>
            <p14:sldId id="281"/>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s, Jessica" initials="PJ"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5E616"/>
    <a:srgbClr val="95E816"/>
    <a:srgbClr val="FFECAF"/>
    <a:srgbClr val="FECC26"/>
    <a:srgbClr val="0098CC"/>
    <a:srgbClr val="74B230"/>
    <a:srgbClr val="F3FCE4"/>
    <a:srgbClr val="FFD1D8"/>
    <a:srgbClr val="FFEF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7" autoAdjust="0"/>
    <p:restoredTop sz="98535" autoAdjust="0"/>
  </p:normalViewPr>
  <p:slideViewPr>
    <p:cSldViewPr>
      <p:cViewPr varScale="1">
        <p:scale>
          <a:sx n="72" d="100"/>
          <a:sy n="72" d="100"/>
        </p:scale>
        <p:origin x="54" y="54"/>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p:scale>
        <a:sx n="80" d="100"/>
        <a:sy n="80" d="100"/>
      </p:scale>
      <p:origin x="0" y="0"/>
    </p:cViewPr>
  </p:sorterViewPr>
  <p:notesViewPr>
    <p:cSldViewPr>
      <p:cViewPr varScale="1">
        <p:scale>
          <a:sx n="85" d="100"/>
          <a:sy n="85" d="100"/>
        </p:scale>
        <p:origin x="-383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notesMaster" Target="notesMasters/notesMaster1.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D584B8-DD94-4E2B-97C1-8E048A3182CA}"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3D002605-5CB4-4DEF-936C-99A94327E00A}">
      <dgm:prSet/>
      <dgm:spPr/>
      <dgm:t>
        <a:bodyPr/>
        <a:lstStyle/>
        <a:p>
          <a:pPr rtl="0"/>
          <a:r>
            <a:rPr lang="en-US" b="1" dirty="0" smtClean="0"/>
            <a:t>IPv4</a:t>
          </a:r>
          <a:endParaRPr lang="en-US" dirty="0"/>
        </a:p>
      </dgm:t>
    </dgm:pt>
    <dgm:pt modelId="{B8BC0F98-BB8D-4F2C-8F0C-DFB40DE25148}" type="parTrans" cxnId="{0C922D8A-0FAA-481F-A469-B966AB90B400}">
      <dgm:prSet/>
      <dgm:spPr/>
      <dgm:t>
        <a:bodyPr/>
        <a:lstStyle/>
        <a:p>
          <a:endParaRPr lang="en-US"/>
        </a:p>
      </dgm:t>
    </dgm:pt>
    <dgm:pt modelId="{929DF195-5268-4655-9496-352588A804FA}" type="sibTrans" cxnId="{0C922D8A-0FAA-481F-A469-B966AB90B400}">
      <dgm:prSet/>
      <dgm:spPr/>
      <dgm:t>
        <a:bodyPr/>
        <a:lstStyle/>
        <a:p>
          <a:endParaRPr lang="en-US"/>
        </a:p>
      </dgm:t>
    </dgm:pt>
    <dgm:pt modelId="{25A6C74A-C9BC-4AE1-AE09-4CD34DC4D14B}" type="pres">
      <dgm:prSet presAssocID="{D4D584B8-DD94-4E2B-97C1-8E048A3182CA}" presName="linear" presStyleCnt="0">
        <dgm:presLayoutVars>
          <dgm:animLvl val="lvl"/>
          <dgm:resizeHandles val="exact"/>
        </dgm:presLayoutVars>
      </dgm:prSet>
      <dgm:spPr/>
      <dgm:t>
        <a:bodyPr/>
        <a:lstStyle/>
        <a:p>
          <a:endParaRPr lang="en-US"/>
        </a:p>
      </dgm:t>
    </dgm:pt>
    <dgm:pt modelId="{D0BEEF2C-0E3D-4810-8D0D-17EF081F21DB}" type="pres">
      <dgm:prSet presAssocID="{3D002605-5CB4-4DEF-936C-99A94327E00A}" presName="parentText" presStyleLbl="node1" presStyleIdx="0" presStyleCnt="1" custLinFactNeighborX="-3166" custLinFactNeighborY="49301">
        <dgm:presLayoutVars>
          <dgm:chMax val="0"/>
          <dgm:bulletEnabled val="1"/>
        </dgm:presLayoutVars>
      </dgm:prSet>
      <dgm:spPr/>
      <dgm:t>
        <a:bodyPr/>
        <a:lstStyle/>
        <a:p>
          <a:endParaRPr lang="en-US"/>
        </a:p>
      </dgm:t>
    </dgm:pt>
  </dgm:ptLst>
  <dgm:cxnLst>
    <dgm:cxn modelId="{9E412DFB-6FC3-42F1-8C06-336CBC4119FB}" type="presOf" srcId="{D4D584B8-DD94-4E2B-97C1-8E048A3182CA}" destId="{25A6C74A-C9BC-4AE1-AE09-4CD34DC4D14B}" srcOrd="0" destOrd="0" presId="urn:microsoft.com/office/officeart/2005/8/layout/vList2"/>
    <dgm:cxn modelId="{0C922D8A-0FAA-481F-A469-B966AB90B400}" srcId="{D4D584B8-DD94-4E2B-97C1-8E048A3182CA}" destId="{3D002605-5CB4-4DEF-936C-99A94327E00A}" srcOrd="0" destOrd="0" parTransId="{B8BC0F98-BB8D-4F2C-8F0C-DFB40DE25148}" sibTransId="{929DF195-5268-4655-9496-352588A804FA}"/>
    <dgm:cxn modelId="{557F30B6-7177-4D74-B3D2-0173C758F42D}" type="presOf" srcId="{3D002605-5CB4-4DEF-936C-99A94327E00A}" destId="{D0BEEF2C-0E3D-4810-8D0D-17EF081F21DB}" srcOrd="0" destOrd="0" presId="urn:microsoft.com/office/officeart/2005/8/layout/vList2"/>
    <dgm:cxn modelId="{0E9A257D-76DE-47C4-BFF6-898F762077C2}" type="presParOf" srcId="{25A6C74A-C9BC-4AE1-AE09-4CD34DC4D14B}" destId="{D0BEEF2C-0E3D-4810-8D0D-17EF081F21D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D584B8-DD94-4E2B-97C1-8E048A3182CA}"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3D002605-5CB4-4DEF-936C-99A94327E00A}">
      <dgm:prSet/>
      <dgm:spPr/>
      <dgm:t>
        <a:bodyPr/>
        <a:lstStyle/>
        <a:p>
          <a:pPr rtl="0"/>
          <a:r>
            <a:rPr lang="en-US" b="1" dirty="0" smtClean="0"/>
            <a:t>IPv6</a:t>
          </a:r>
          <a:endParaRPr lang="en-US" dirty="0"/>
        </a:p>
      </dgm:t>
    </dgm:pt>
    <dgm:pt modelId="{B8BC0F98-BB8D-4F2C-8F0C-DFB40DE25148}" type="parTrans" cxnId="{0C922D8A-0FAA-481F-A469-B966AB90B400}">
      <dgm:prSet/>
      <dgm:spPr/>
      <dgm:t>
        <a:bodyPr/>
        <a:lstStyle/>
        <a:p>
          <a:endParaRPr lang="en-US"/>
        </a:p>
      </dgm:t>
    </dgm:pt>
    <dgm:pt modelId="{929DF195-5268-4655-9496-352588A804FA}" type="sibTrans" cxnId="{0C922D8A-0FAA-481F-A469-B966AB90B400}">
      <dgm:prSet/>
      <dgm:spPr/>
      <dgm:t>
        <a:bodyPr/>
        <a:lstStyle/>
        <a:p>
          <a:endParaRPr lang="en-US"/>
        </a:p>
      </dgm:t>
    </dgm:pt>
    <dgm:pt modelId="{25A6C74A-C9BC-4AE1-AE09-4CD34DC4D14B}" type="pres">
      <dgm:prSet presAssocID="{D4D584B8-DD94-4E2B-97C1-8E048A3182CA}" presName="linear" presStyleCnt="0">
        <dgm:presLayoutVars>
          <dgm:animLvl val="lvl"/>
          <dgm:resizeHandles val="exact"/>
        </dgm:presLayoutVars>
      </dgm:prSet>
      <dgm:spPr/>
      <dgm:t>
        <a:bodyPr/>
        <a:lstStyle/>
        <a:p>
          <a:endParaRPr lang="en-US"/>
        </a:p>
      </dgm:t>
    </dgm:pt>
    <dgm:pt modelId="{D0BEEF2C-0E3D-4810-8D0D-17EF081F21DB}" type="pres">
      <dgm:prSet presAssocID="{3D002605-5CB4-4DEF-936C-99A94327E00A}" presName="parentText" presStyleLbl="node1" presStyleIdx="0" presStyleCnt="1" custLinFactNeighborX="26912" custLinFactNeighborY="0">
        <dgm:presLayoutVars>
          <dgm:chMax val="0"/>
          <dgm:bulletEnabled val="1"/>
        </dgm:presLayoutVars>
      </dgm:prSet>
      <dgm:spPr/>
      <dgm:t>
        <a:bodyPr/>
        <a:lstStyle/>
        <a:p>
          <a:endParaRPr lang="en-US"/>
        </a:p>
      </dgm:t>
    </dgm:pt>
  </dgm:ptLst>
  <dgm:cxnLst>
    <dgm:cxn modelId="{3E5554C4-9E8D-4B9E-9AC7-041383DFE785}" type="presOf" srcId="{3D002605-5CB4-4DEF-936C-99A94327E00A}" destId="{D0BEEF2C-0E3D-4810-8D0D-17EF081F21DB}" srcOrd="0" destOrd="0" presId="urn:microsoft.com/office/officeart/2005/8/layout/vList2"/>
    <dgm:cxn modelId="{0C922D8A-0FAA-481F-A469-B966AB90B400}" srcId="{D4D584B8-DD94-4E2B-97C1-8E048A3182CA}" destId="{3D002605-5CB4-4DEF-936C-99A94327E00A}" srcOrd="0" destOrd="0" parTransId="{B8BC0F98-BB8D-4F2C-8F0C-DFB40DE25148}" sibTransId="{929DF195-5268-4655-9496-352588A804FA}"/>
    <dgm:cxn modelId="{B7BE6601-3B28-4A4D-B945-498BB4B74758}" type="presOf" srcId="{D4D584B8-DD94-4E2B-97C1-8E048A3182CA}" destId="{25A6C74A-C9BC-4AE1-AE09-4CD34DC4D14B}" srcOrd="0" destOrd="0" presId="urn:microsoft.com/office/officeart/2005/8/layout/vList2"/>
    <dgm:cxn modelId="{BB4F237D-A8A6-4AE5-8319-0CCF5707760E}" type="presParOf" srcId="{25A6C74A-C9BC-4AE1-AE09-4CD34DC4D14B}" destId="{D0BEEF2C-0E3D-4810-8D0D-17EF081F21D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D584B8-DD94-4E2B-97C1-8E048A3182CA}"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3D002605-5CB4-4DEF-936C-99A94327E00A}">
      <dgm:prSet/>
      <dgm:spPr/>
      <dgm:t>
        <a:bodyPr/>
        <a:lstStyle/>
        <a:p>
          <a:pPr rtl="0"/>
          <a:r>
            <a:rPr lang="en-US" b="1" dirty="0" smtClean="0"/>
            <a:t>  IP</a:t>
          </a:r>
          <a:endParaRPr lang="en-US" dirty="0"/>
        </a:p>
      </dgm:t>
    </dgm:pt>
    <dgm:pt modelId="{B8BC0F98-BB8D-4F2C-8F0C-DFB40DE25148}" type="parTrans" cxnId="{0C922D8A-0FAA-481F-A469-B966AB90B400}">
      <dgm:prSet/>
      <dgm:spPr/>
      <dgm:t>
        <a:bodyPr/>
        <a:lstStyle/>
        <a:p>
          <a:endParaRPr lang="en-US"/>
        </a:p>
      </dgm:t>
    </dgm:pt>
    <dgm:pt modelId="{929DF195-5268-4655-9496-352588A804FA}" type="sibTrans" cxnId="{0C922D8A-0FAA-481F-A469-B966AB90B400}">
      <dgm:prSet/>
      <dgm:spPr/>
      <dgm:t>
        <a:bodyPr/>
        <a:lstStyle/>
        <a:p>
          <a:endParaRPr lang="en-US"/>
        </a:p>
      </dgm:t>
    </dgm:pt>
    <dgm:pt modelId="{25A6C74A-C9BC-4AE1-AE09-4CD34DC4D14B}" type="pres">
      <dgm:prSet presAssocID="{D4D584B8-DD94-4E2B-97C1-8E048A3182CA}" presName="linear" presStyleCnt="0">
        <dgm:presLayoutVars>
          <dgm:animLvl val="lvl"/>
          <dgm:resizeHandles val="exact"/>
        </dgm:presLayoutVars>
      </dgm:prSet>
      <dgm:spPr/>
      <dgm:t>
        <a:bodyPr/>
        <a:lstStyle/>
        <a:p>
          <a:endParaRPr lang="en-US"/>
        </a:p>
      </dgm:t>
    </dgm:pt>
    <dgm:pt modelId="{D0BEEF2C-0E3D-4810-8D0D-17EF081F21DB}" type="pres">
      <dgm:prSet presAssocID="{3D002605-5CB4-4DEF-936C-99A94327E00A}" presName="parentText" presStyleLbl="node1" presStyleIdx="0" presStyleCnt="1">
        <dgm:presLayoutVars>
          <dgm:chMax val="0"/>
          <dgm:bulletEnabled val="1"/>
        </dgm:presLayoutVars>
      </dgm:prSet>
      <dgm:spPr/>
      <dgm:t>
        <a:bodyPr/>
        <a:lstStyle/>
        <a:p>
          <a:endParaRPr lang="en-US"/>
        </a:p>
      </dgm:t>
    </dgm:pt>
  </dgm:ptLst>
  <dgm:cxnLst>
    <dgm:cxn modelId="{5EE40AFB-683B-45FA-BDF7-E88285BAAC81}" type="presOf" srcId="{D4D584B8-DD94-4E2B-97C1-8E048A3182CA}" destId="{25A6C74A-C9BC-4AE1-AE09-4CD34DC4D14B}" srcOrd="0" destOrd="0" presId="urn:microsoft.com/office/officeart/2005/8/layout/vList2"/>
    <dgm:cxn modelId="{961650EE-13FA-4AE1-BAD2-DDCF0EBF90CC}" type="presOf" srcId="{3D002605-5CB4-4DEF-936C-99A94327E00A}" destId="{D0BEEF2C-0E3D-4810-8D0D-17EF081F21DB}" srcOrd="0" destOrd="0" presId="urn:microsoft.com/office/officeart/2005/8/layout/vList2"/>
    <dgm:cxn modelId="{0C922D8A-0FAA-481F-A469-B966AB90B400}" srcId="{D4D584B8-DD94-4E2B-97C1-8E048A3182CA}" destId="{3D002605-5CB4-4DEF-936C-99A94327E00A}" srcOrd="0" destOrd="0" parTransId="{B8BC0F98-BB8D-4F2C-8F0C-DFB40DE25148}" sibTransId="{929DF195-5268-4655-9496-352588A804FA}"/>
    <dgm:cxn modelId="{69C4D295-AFB9-4607-8304-7603E9F77D9B}" type="presParOf" srcId="{25A6C74A-C9BC-4AE1-AE09-4CD34DC4D14B}" destId="{D0BEEF2C-0E3D-4810-8D0D-17EF081F21DB}"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CC7C67-08A2-41A9-9078-9612524129D0}"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B1BAE4DC-352A-4F2E-91D6-CCB5E0C25352}">
      <dgm:prSet custT="1"/>
      <dgm:spPr/>
      <dgm:t>
        <a:bodyPr/>
        <a:lstStyle/>
        <a:p>
          <a:pPr rtl="0"/>
          <a:r>
            <a:rPr lang="en-IN" sz="1800" b="1" dirty="0" smtClean="0"/>
            <a:t>Step 1.Client will broadcast DHCP Discover packets in network</a:t>
          </a:r>
          <a:endParaRPr lang="en-IN" sz="1800" b="1" dirty="0"/>
        </a:p>
      </dgm:t>
    </dgm:pt>
    <dgm:pt modelId="{7D1515F9-505C-4673-8A59-545D207E3C75}" type="parTrans" cxnId="{920B7E28-05B3-4B33-935A-8B438A495CE1}">
      <dgm:prSet/>
      <dgm:spPr/>
      <dgm:t>
        <a:bodyPr/>
        <a:lstStyle/>
        <a:p>
          <a:endParaRPr lang="en-US"/>
        </a:p>
      </dgm:t>
    </dgm:pt>
    <dgm:pt modelId="{0BC2140C-D470-48F5-9891-C86EBD8825C0}" type="sibTrans" cxnId="{920B7E28-05B3-4B33-935A-8B438A495CE1}">
      <dgm:prSet/>
      <dgm:spPr/>
      <dgm:t>
        <a:bodyPr/>
        <a:lstStyle/>
        <a:p>
          <a:endParaRPr lang="en-US"/>
        </a:p>
      </dgm:t>
    </dgm:pt>
    <dgm:pt modelId="{93E993B4-32EB-4D82-BB59-DF204B5B3009}" type="pres">
      <dgm:prSet presAssocID="{BFCC7C67-08A2-41A9-9078-9612524129D0}" presName="linear" presStyleCnt="0">
        <dgm:presLayoutVars>
          <dgm:animLvl val="lvl"/>
          <dgm:resizeHandles val="exact"/>
        </dgm:presLayoutVars>
      </dgm:prSet>
      <dgm:spPr/>
      <dgm:t>
        <a:bodyPr/>
        <a:lstStyle/>
        <a:p>
          <a:endParaRPr lang="en-US"/>
        </a:p>
      </dgm:t>
    </dgm:pt>
    <dgm:pt modelId="{5BAA3B3F-1BC9-4CB9-8C4D-8F687DC77E0B}" type="pres">
      <dgm:prSet presAssocID="{B1BAE4DC-352A-4F2E-91D6-CCB5E0C25352}" presName="parentText" presStyleLbl="node1" presStyleIdx="0" presStyleCnt="1">
        <dgm:presLayoutVars>
          <dgm:chMax val="0"/>
          <dgm:bulletEnabled val="1"/>
        </dgm:presLayoutVars>
      </dgm:prSet>
      <dgm:spPr/>
      <dgm:t>
        <a:bodyPr/>
        <a:lstStyle/>
        <a:p>
          <a:endParaRPr lang="en-US"/>
        </a:p>
      </dgm:t>
    </dgm:pt>
  </dgm:ptLst>
  <dgm:cxnLst>
    <dgm:cxn modelId="{4A9EBD65-0128-4A39-B058-A8B18184D137}" type="presOf" srcId="{BFCC7C67-08A2-41A9-9078-9612524129D0}" destId="{93E993B4-32EB-4D82-BB59-DF204B5B3009}" srcOrd="0" destOrd="0" presId="urn:microsoft.com/office/officeart/2005/8/layout/vList2"/>
    <dgm:cxn modelId="{920B7E28-05B3-4B33-935A-8B438A495CE1}" srcId="{BFCC7C67-08A2-41A9-9078-9612524129D0}" destId="{B1BAE4DC-352A-4F2E-91D6-CCB5E0C25352}" srcOrd="0" destOrd="0" parTransId="{7D1515F9-505C-4673-8A59-545D207E3C75}" sibTransId="{0BC2140C-D470-48F5-9891-C86EBD8825C0}"/>
    <dgm:cxn modelId="{D5D9632F-539F-48C3-BAA8-EB96E96A68AA}" type="presOf" srcId="{B1BAE4DC-352A-4F2E-91D6-CCB5E0C25352}" destId="{5BAA3B3F-1BC9-4CB9-8C4D-8F687DC77E0B}" srcOrd="0" destOrd="0" presId="urn:microsoft.com/office/officeart/2005/8/layout/vList2"/>
    <dgm:cxn modelId="{6DA761CE-BCD3-49F2-9D87-B153E33E8687}" type="presParOf" srcId="{93E993B4-32EB-4D82-BB59-DF204B5B3009}" destId="{5BAA3B3F-1BC9-4CB9-8C4D-8F687DC77E0B}"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0A69F5-5C0D-4F19-901C-2934040FE39A}"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38022BF0-6F24-4676-8D71-00A4BAB37B59}">
      <dgm:prSet custT="1"/>
      <dgm:spPr/>
      <dgm:t>
        <a:bodyPr/>
        <a:lstStyle/>
        <a:p>
          <a:pPr rtl="0"/>
          <a:r>
            <a:rPr lang="en-IN" sz="1800" b="1" dirty="0" smtClean="0"/>
            <a:t>Step 3. Client can receive multiple offer , it will choose one  DHCP server and this is notified by DHCP Request message.</a:t>
          </a:r>
          <a:endParaRPr lang="en-IN" sz="1800" b="1" dirty="0"/>
        </a:p>
      </dgm:t>
    </dgm:pt>
    <dgm:pt modelId="{1CB93B5F-6435-4533-890C-3EDA1DB270E7}" type="parTrans" cxnId="{C2201B34-81C2-4768-8398-66D384BECE39}">
      <dgm:prSet/>
      <dgm:spPr/>
      <dgm:t>
        <a:bodyPr/>
        <a:lstStyle/>
        <a:p>
          <a:endParaRPr lang="en-US"/>
        </a:p>
      </dgm:t>
    </dgm:pt>
    <dgm:pt modelId="{0DC8C335-DDB0-495C-BA9D-D8C597C74016}" type="sibTrans" cxnId="{C2201B34-81C2-4768-8398-66D384BECE39}">
      <dgm:prSet/>
      <dgm:spPr/>
      <dgm:t>
        <a:bodyPr/>
        <a:lstStyle/>
        <a:p>
          <a:endParaRPr lang="en-US"/>
        </a:p>
      </dgm:t>
    </dgm:pt>
    <dgm:pt modelId="{9DA73D20-2C93-40FC-A9BC-F635B328791D}" type="pres">
      <dgm:prSet presAssocID="{E80A69F5-5C0D-4F19-901C-2934040FE39A}" presName="linear" presStyleCnt="0">
        <dgm:presLayoutVars>
          <dgm:animLvl val="lvl"/>
          <dgm:resizeHandles val="exact"/>
        </dgm:presLayoutVars>
      </dgm:prSet>
      <dgm:spPr/>
      <dgm:t>
        <a:bodyPr/>
        <a:lstStyle/>
        <a:p>
          <a:endParaRPr lang="en-US"/>
        </a:p>
      </dgm:t>
    </dgm:pt>
    <dgm:pt modelId="{310CD06E-2734-4681-A9B5-82B0093046CE}" type="pres">
      <dgm:prSet presAssocID="{38022BF0-6F24-4676-8D71-00A4BAB37B59}" presName="parentText" presStyleLbl="node1" presStyleIdx="0" presStyleCnt="1">
        <dgm:presLayoutVars>
          <dgm:chMax val="0"/>
          <dgm:bulletEnabled val="1"/>
        </dgm:presLayoutVars>
      </dgm:prSet>
      <dgm:spPr/>
      <dgm:t>
        <a:bodyPr/>
        <a:lstStyle/>
        <a:p>
          <a:endParaRPr lang="en-US"/>
        </a:p>
      </dgm:t>
    </dgm:pt>
  </dgm:ptLst>
  <dgm:cxnLst>
    <dgm:cxn modelId="{1B88D799-1AA1-479F-80BE-118A5C273070}" type="presOf" srcId="{38022BF0-6F24-4676-8D71-00A4BAB37B59}" destId="{310CD06E-2734-4681-A9B5-82B0093046CE}" srcOrd="0" destOrd="0" presId="urn:microsoft.com/office/officeart/2005/8/layout/vList2"/>
    <dgm:cxn modelId="{1AEE4D99-6CAB-4056-8837-4E8BE8ECC3B1}" type="presOf" srcId="{E80A69F5-5C0D-4F19-901C-2934040FE39A}" destId="{9DA73D20-2C93-40FC-A9BC-F635B328791D}" srcOrd="0" destOrd="0" presId="urn:microsoft.com/office/officeart/2005/8/layout/vList2"/>
    <dgm:cxn modelId="{C2201B34-81C2-4768-8398-66D384BECE39}" srcId="{E80A69F5-5C0D-4F19-901C-2934040FE39A}" destId="{38022BF0-6F24-4676-8D71-00A4BAB37B59}" srcOrd="0" destOrd="0" parTransId="{1CB93B5F-6435-4533-890C-3EDA1DB270E7}" sibTransId="{0DC8C335-DDB0-495C-BA9D-D8C597C74016}"/>
    <dgm:cxn modelId="{842F958F-A5D0-4A32-B6B2-277C4FC88F8A}" type="presParOf" srcId="{9DA73D20-2C93-40FC-A9BC-F635B328791D}" destId="{310CD06E-2734-4681-A9B5-82B0093046CE}"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07ACD1-EDF5-4EE6-9784-4668B44C43F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FAB183-5A45-49BB-A198-6831735DD29F}">
      <dgm:prSet custT="1"/>
      <dgm:spPr/>
      <dgm:t>
        <a:bodyPr/>
        <a:lstStyle/>
        <a:p>
          <a:pPr rtl="0"/>
          <a:r>
            <a:rPr lang="en-IN" sz="1800" b="1" dirty="0" smtClean="0">
              <a:solidFill>
                <a:schemeClr val="bg1">
                  <a:lumMod val="85000"/>
                </a:schemeClr>
              </a:solidFill>
            </a:rPr>
            <a:t>Step 4. DHCP server assign IP address and make sure that allotted IP is not used by any other client in network ,after confirmation it send DHCP ACK or else it will send DHCP NAK</a:t>
          </a:r>
          <a:endParaRPr lang="en-IN" sz="1800" b="1" dirty="0">
            <a:solidFill>
              <a:schemeClr val="bg1">
                <a:lumMod val="85000"/>
              </a:schemeClr>
            </a:solidFill>
          </a:endParaRPr>
        </a:p>
      </dgm:t>
    </dgm:pt>
    <dgm:pt modelId="{75C09F0A-119A-499F-BDEA-A57F7A537DA7}" type="parTrans" cxnId="{4941FF3E-E111-4E44-BA39-C8C8B015E3FD}">
      <dgm:prSet/>
      <dgm:spPr/>
      <dgm:t>
        <a:bodyPr/>
        <a:lstStyle/>
        <a:p>
          <a:endParaRPr lang="en-US"/>
        </a:p>
      </dgm:t>
    </dgm:pt>
    <dgm:pt modelId="{B74CBDAE-C916-4865-816E-6E0E64E8C35C}" type="sibTrans" cxnId="{4941FF3E-E111-4E44-BA39-C8C8B015E3FD}">
      <dgm:prSet/>
      <dgm:spPr/>
      <dgm:t>
        <a:bodyPr/>
        <a:lstStyle/>
        <a:p>
          <a:endParaRPr lang="en-US"/>
        </a:p>
      </dgm:t>
    </dgm:pt>
    <dgm:pt modelId="{5BB86AA1-82DD-48CC-96B5-86C7F10FFC6E}" type="pres">
      <dgm:prSet presAssocID="{0B07ACD1-EDF5-4EE6-9784-4668B44C43F4}" presName="linear" presStyleCnt="0">
        <dgm:presLayoutVars>
          <dgm:animLvl val="lvl"/>
          <dgm:resizeHandles val="exact"/>
        </dgm:presLayoutVars>
      </dgm:prSet>
      <dgm:spPr/>
      <dgm:t>
        <a:bodyPr/>
        <a:lstStyle/>
        <a:p>
          <a:endParaRPr lang="en-US"/>
        </a:p>
      </dgm:t>
    </dgm:pt>
    <dgm:pt modelId="{E7EC9D71-0188-45C3-9582-6A7E2FE5EA20}" type="pres">
      <dgm:prSet presAssocID="{0EFAB183-5A45-49BB-A198-6831735DD29F}" presName="parentText" presStyleLbl="node1" presStyleIdx="0" presStyleCnt="1" custLinFactNeighborX="-2102" custLinFactNeighborY="91762">
        <dgm:presLayoutVars>
          <dgm:chMax val="0"/>
          <dgm:bulletEnabled val="1"/>
        </dgm:presLayoutVars>
      </dgm:prSet>
      <dgm:spPr/>
      <dgm:t>
        <a:bodyPr/>
        <a:lstStyle/>
        <a:p>
          <a:endParaRPr lang="en-US"/>
        </a:p>
      </dgm:t>
    </dgm:pt>
  </dgm:ptLst>
  <dgm:cxnLst>
    <dgm:cxn modelId="{4009F61B-A7C9-40A0-8A9C-3481491A4FF3}" type="presOf" srcId="{0B07ACD1-EDF5-4EE6-9784-4668B44C43F4}" destId="{5BB86AA1-82DD-48CC-96B5-86C7F10FFC6E}" srcOrd="0" destOrd="0" presId="urn:microsoft.com/office/officeart/2005/8/layout/vList2"/>
    <dgm:cxn modelId="{8C993350-C62F-46AE-8586-C0805F6BD2D1}" type="presOf" srcId="{0EFAB183-5A45-49BB-A198-6831735DD29F}" destId="{E7EC9D71-0188-45C3-9582-6A7E2FE5EA20}" srcOrd="0" destOrd="0" presId="urn:microsoft.com/office/officeart/2005/8/layout/vList2"/>
    <dgm:cxn modelId="{4941FF3E-E111-4E44-BA39-C8C8B015E3FD}" srcId="{0B07ACD1-EDF5-4EE6-9784-4668B44C43F4}" destId="{0EFAB183-5A45-49BB-A198-6831735DD29F}" srcOrd="0" destOrd="0" parTransId="{75C09F0A-119A-499F-BDEA-A57F7A537DA7}" sibTransId="{B74CBDAE-C916-4865-816E-6E0E64E8C35C}"/>
    <dgm:cxn modelId="{0CDC0EB9-69A1-40A9-9B7B-026297F4738D}" type="presParOf" srcId="{5BB86AA1-82DD-48CC-96B5-86C7F10FFC6E}" destId="{E7EC9D71-0188-45C3-9582-6A7E2FE5EA20}"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EEF2C-0E3D-4810-8D0D-17EF081F21DB}">
      <dsp:nvSpPr>
        <dsp:cNvPr id="0" name=""/>
        <dsp:cNvSpPr/>
      </dsp:nvSpPr>
      <dsp:spPr>
        <a:xfrm>
          <a:off x="0" y="190616"/>
          <a:ext cx="888642" cy="4557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IPv4</a:t>
          </a:r>
          <a:endParaRPr lang="en-US" sz="1900" kern="1200" dirty="0"/>
        </a:p>
      </dsp:txBody>
      <dsp:txXfrm>
        <a:off x="22246" y="212862"/>
        <a:ext cx="844150"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EEF2C-0E3D-4810-8D0D-17EF081F21DB}">
      <dsp:nvSpPr>
        <dsp:cNvPr id="0" name=""/>
        <dsp:cNvSpPr/>
      </dsp:nvSpPr>
      <dsp:spPr>
        <a:xfrm>
          <a:off x="0" y="95308"/>
          <a:ext cx="888642" cy="4557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IPv6</a:t>
          </a:r>
          <a:endParaRPr lang="en-US" sz="1900" kern="1200" dirty="0"/>
        </a:p>
      </dsp:txBody>
      <dsp:txXfrm>
        <a:off x="22246" y="117554"/>
        <a:ext cx="844150" cy="411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EEF2C-0E3D-4810-8D0D-17EF081F21DB}">
      <dsp:nvSpPr>
        <dsp:cNvPr id="0" name=""/>
        <dsp:cNvSpPr/>
      </dsp:nvSpPr>
      <dsp:spPr>
        <a:xfrm>
          <a:off x="0" y="35345"/>
          <a:ext cx="888642" cy="57563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smtClean="0"/>
            <a:t>  IP</a:t>
          </a:r>
          <a:endParaRPr lang="en-US" sz="2400" kern="1200" dirty="0"/>
        </a:p>
      </dsp:txBody>
      <dsp:txXfrm>
        <a:off x="28100" y="63445"/>
        <a:ext cx="832442" cy="5194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A3B3F-1BC9-4CB9-8C4D-8F687DC77E0B}">
      <dsp:nvSpPr>
        <dsp:cNvPr id="0" name=""/>
        <dsp:cNvSpPr/>
      </dsp:nvSpPr>
      <dsp:spPr>
        <a:xfrm>
          <a:off x="0" y="147"/>
          <a:ext cx="6063832" cy="71300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1" kern="1200" dirty="0" smtClean="0"/>
            <a:t>Step 1.Client will broadcast DHCP Discover packets in network</a:t>
          </a:r>
          <a:endParaRPr lang="en-IN" sz="1800" b="1" kern="1200" dirty="0"/>
        </a:p>
      </dsp:txBody>
      <dsp:txXfrm>
        <a:off x="34806" y="34953"/>
        <a:ext cx="5994220" cy="6433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CD06E-2734-4681-A9B5-82B0093046CE}">
      <dsp:nvSpPr>
        <dsp:cNvPr id="0" name=""/>
        <dsp:cNvSpPr/>
      </dsp:nvSpPr>
      <dsp:spPr>
        <a:xfrm>
          <a:off x="0" y="1084"/>
          <a:ext cx="6732179" cy="1085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1" kern="1200" dirty="0" smtClean="0"/>
            <a:t>Step 3. Client can receive multiple offer , it will choose one  DHCP server and this is notified by DHCP Request message.</a:t>
          </a:r>
          <a:endParaRPr lang="en-IN" sz="1800" b="1" kern="1200" dirty="0"/>
        </a:p>
      </dsp:txBody>
      <dsp:txXfrm>
        <a:off x="53002" y="54086"/>
        <a:ext cx="6626175" cy="979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C9D71-0188-45C3-9582-6A7E2FE5EA20}">
      <dsp:nvSpPr>
        <dsp:cNvPr id="0" name=""/>
        <dsp:cNvSpPr/>
      </dsp:nvSpPr>
      <dsp:spPr>
        <a:xfrm>
          <a:off x="0" y="20320"/>
          <a:ext cx="6952868"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1" kern="1200" dirty="0" smtClean="0">
              <a:solidFill>
                <a:schemeClr val="bg1">
                  <a:lumMod val="85000"/>
                </a:schemeClr>
              </a:solidFill>
            </a:rPr>
            <a:t>Step 4. DHCP server assign IP address and make sure that allotted IP is not used by any other client in network ,after confirmation it send DHCP ACK or else it will send DHCP NAK</a:t>
          </a:r>
          <a:endParaRPr lang="en-IN" sz="1800" b="1" kern="1200" dirty="0">
            <a:solidFill>
              <a:schemeClr val="bg1">
                <a:lumMod val="85000"/>
              </a:schemeClr>
            </a:solidFill>
          </a:endParaRPr>
        </a:p>
      </dsp:txBody>
      <dsp:txXfrm>
        <a:off x="63112" y="83432"/>
        <a:ext cx="6826644" cy="11666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05/04/2018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05/04/2018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303202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pPr/>
              <a:t>63</a:t>
            </a:fld>
            <a:endParaRPr lang="pt-BR"/>
          </a:p>
        </p:txBody>
      </p:sp>
    </p:spTree>
    <p:extLst>
      <p:ext uri="{BB962C8B-B14F-4D97-AF65-F5344CB8AC3E}">
        <p14:creationId xmlns:p14="http://schemas.microsoft.com/office/powerpoint/2010/main" val="605851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pPr/>
              <a:t>71</a:t>
            </a:fld>
            <a:endParaRPr lang="pt-BR"/>
          </a:p>
        </p:txBody>
      </p:sp>
    </p:spTree>
    <p:extLst>
      <p:ext uri="{BB962C8B-B14F-4D97-AF65-F5344CB8AC3E}">
        <p14:creationId xmlns:p14="http://schemas.microsoft.com/office/powerpoint/2010/main" val="3746131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pPr/>
              <a:t>72</a:t>
            </a:fld>
            <a:endParaRPr lang="pt-BR"/>
          </a:p>
        </p:txBody>
      </p:sp>
    </p:spTree>
    <p:extLst>
      <p:ext uri="{BB962C8B-B14F-4D97-AF65-F5344CB8AC3E}">
        <p14:creationId xmlns:p14="http://schemas.microsoft.com/office/powerpoint/2010/main" val="650093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pPr/>
              <a:t>77</a:t>
            </a:fld>
            <a:endParaRPr lang="pt-BR"/>
          </a:p>
        </p:txBody>
      </p:sp>
    </p:spTree>
    <p:extLst>
      <p:ext uri="{BB962C8B-B14F-4D97-AF65-F5344CB8AC3E}">
        <p14:creationId xmlns:p14="http://schemas.microsoft.com/office/powerpoint/2010/main" val="1897169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pPr/>
              <a:t>102</a:t>
            </a:fld>
            <a:endParaRPr lang="pt-BR"/>
          </a:p>
        </p:txBody>
      </p:sp>
    </p:spTree>
    <p:extLst>
      <p:ext uri="{BB962C8B-B14F-4D97-AF65-F5344CB8AC3E}">
        <p14:creationId xmlns:p14="http://schemas.microsoft.com/office/powerpoint/2010/main" val="3815959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u="sng">
                <a:solidFill>
                  <a:schemeClr val="tx1"/>
                </a:solidFill>
                <a:latin typeface="Arial" panose="020B0604020202020204" pitchFamily="34" charset="0"/>
              </a:defRPr>
            </a:lvl1pPr>
            <a:lvl2pPr marL="742950" indent="-285750">
              <a:defRPr u="sng">
                <a:solidFill>
                  <a:schemeClr val="tx1"/>
                </a:solidFill>
                <a:latin typeface="Arial" panose="020B0604020202020204" pitchFamily="34" charset="0"/>
              </a:defRPr>
            </a:lvl2pPr>
            <a:lvl3pPr marL="1143000" indent="-228600">
              <a:defRPr u="sng">
                <a:solidFill>
                  <a:schemeClr val="tx1"/>
                </a:solidFill>
                <a:latin typeface="Arial" panose="020B0604020202020204" pitchFamily="34" charset="0"/>
              </a:defRPr>
            </a:lvl3pPr>
            <a:lvl4pPr marL="1600200" indent="-228600">
              <a:defRPr u="sng">
                <a:solidFill>
                  <a:schemeClr val="tx1"/>
                </a:solidFill>
                <a:latin typeface="Arial" panose="020B0604020202020204" pitchFamily="34" charset="0"/>
              </a:defRPr>
            </a:lvl4pPr>
            <a:lvl5pPr marL="2057400" indent="-228600">
              <a:defRPr u="sng">
                <a:solidFill>
                  <a:schemeClr val="tx1"/>
                </a:solidFill>
                <a:latin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defRPr>
            </a:lvl9pPr>
          </a:lstStyle>
          <a:p>
            <a:fld id="{8012513E-E75A-4241-A5FC-34614E38EC53}" type="slidenum">
              <a:rPr lang="en-US" altLang="en-US" u="none"/>
              <a:pPr/>
              <a:t>113</a:t>
            </a:fld>
            <a:endParaRPr lang="en-US" altLang="en-US" u="none"/>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412161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u="sng">
                <a:solidFill>
                  <a:schemeClr val="tx1"/>
                </a:solidFill>
                <a:latin typeface="Arial" panose="020B0604020202020204" pitchFamily="34" charset="0"/>
              </a:defRPr>
            </a:lvl1pPr>
            <a:lvl2pPr marL="742950" indent="-285750">
              <a:defRPr u="sng">
                <a:solidFill>
                  <a:schemeClr val="tx1"/>
                </a:solidFill>
                <a:latin typeface="Arial" panose="020B0604020202020204" pitchFamily="34" charset="0"/>
              </a:defRPr>
            </a:lvl2pPr>
            <a:lvl3pPr marL="1143000" indent="-228600">
              <a:defRPr u="sng">
                <a:solidFill>
                  <a:schemeClr val="tx1"/>
                </a:solidFill>
                <a:latin typeface="Arial" panose="020B0604020202020204" pitchFamily="34" charset="0"/>
              </a:defRPr>
            </a:lvl3pPr>
            <a:lvl4pPr marL="1600200" indent="-228600">
              <a:defRPr u="sng">
                <a:solidFill>
                  <a:schemeClr val="tx1"/>
                </a:solidFill>
                <a:latin typeface="Arial" panose="020B0604020202020204" pitchFamily="34" charset="0"/>
              </a:defRPr>
            </a:lvl4pPr>
            <a:lvl5pPr marL="2057400" indent="-228600">
              <a:defRPr u="sng">
                <a:solidFill>
                  <a:schemeClr val="tx1"/>
                </a:solidFill>
                <a:latin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defRPr>
            </a:lvl9pPr>
          </a:lstStyle>
          <a:p>
            <a:fld id="{EEC9C7DF-97CC-443B-8E2F-A06C66908137}" type="slidenum">
              <a:rPr lang="en-US" altLang="en-US" u="none"/>
              <a:pPr/>
              <a:t>114</a:t>
            </a:fld>
            <a:endParaRPr lang="en-US" altLang="en-US" u="none"/>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095339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NUL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1795F90-D916-4106-AFA3-7D416ED8F7A3}" type="datetimeFigureOut">
              <a:rPr lang="en-US" smtClean="0"/>
              <a:t>4/5/2018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9FF98B-829B-4D6F-B00B-6CA9A88797F8}" type="slidenum">
              <a:rPr lang="en-US" smtClean="0"/>
              <a:t>‹#›</a:t>
            </a:fld>
            <a:endParaRPr lang="en-US"/>
          </a:p>
        </p:txBody>
      </p:sp>
    </p:spTree>
    <p:extLst>
      <p:ext uri="{BB962C8B-B14F-4D97-AF65-F5344CB8AC3E}">
        <p14:creationId xmlns:p14="http://schemas.microsoft.com/office/powerpoint/2010/main" val="2389995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14B3AD0-4129-466A-98DB-42B24E1FBB3C}" type="datetimeFigureOut">
              <a:rPr lang="en-IN" smtClean="0"/>
              <a:t>05-04-2018</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CB349BB-F2BD-4FFD-85D7-AA45E7E587C7}" type="slidenum">
              <a:rPr lang="en-IN" smtClean="0"/>
              <a:t>‹#›</a:t>
            </a:fld>
            <a:endParaRPr lang="en-IN"/>
          </a:p>
        </p:txBody>
      </p:sp>
    </p:spTree>
    <p:extLst>
      <p:ext uri="{BB962C8B-B14F-4D97-AF65-F5344CB8AC3E}">
        <p14:creationId xmlns:p14="http://schemas.microsoft.com/office/powerpoint/2010/main" val="378341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07232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9"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348771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C41F6B7F-BB2F-45A9-9FE1-EBB8D7F4196F}" type="slidenum">
              <a:rPr lang="en-US" smtClean="0"/>
              <a:t>‹#›</a:t>
            </a:fld>
            <a:endParaRPr lang="en-US"/>
          </a:p>
        </p:txBody>
      </p:sp>
    </p:spTree>
    <p:extLst>
      <p:ext uri="{BB962C8B-B14F-4D97-AF65-F5344CB8AC3E}">
        <p14:creationId xmlns:p14="http://schemas.microsoft.com/office/powerpoint/2010/main" val="1939538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3075DCB6-FBB9-4302-8979-50F88E1A5010}" type="datetimeFigureOut">
              <a:rPr lang="en-US" smtClean="0"/>
              <a:t>4/5/2018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889E1EED-044F-490B-8EC8-3CB513138E90}" type="slidenum">
              <a:rPr lang="en-US" smtClean="0"/>
              <a:t>‹#›</a:t>
            </a:fld>
            <a:endParaRPr lang="en-US"/>
          </a:p>
        </p:txBody>
      </p:sp>
    </p:spTree>
    <p:extLst>
      <p:ext uri="{BB962C8B-B14F-4D97-AF65-F5344CB8AC3E}">
        <p14:creationId xmlns:p14="http://schemas.microsoft.com/office/powerpoint/2010/main" val="39273278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472221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9"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41146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9"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pic>
        <p:nvPicPr>
          <p:cNvPr id="10" name="Picture 9" descr="Our_Universcity_Logotype-01.png"/>
          <p:cNvPicPr>
            <a:picLocks noChangeAspect="1"/>
          </p:cNvPicPr>
          <p:nvPr userDrawn="1"/>
        </p:nvPicPr>
        <p:blipFill>
          <a:blip r:embed="rId4" cstate="print"/>
          <a:stretch>
            <a:fillRect/>
          </a:stretch>
        </p:blipFill>
        <p:spPr>
          <a:xfrm>
            <a:off x="407368" y="1196752"/>
            <a:ext cx="2232248" cy="538820"/>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2.png"/><Relationship Id="rId2" Type="http://schemas.openxmlformats.org/officeDocument/2006/relationships/slideLayout" Target="../slideLayouts/slideLayout6.xml"/><Relationship Id="rId16"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720" r:id="rId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7" cstate="print">
            <a:extLst>
              <a:ext uri="{96DAC541-7B7A-43D3-8B79-37D633B846F1}">
                <asvg:svgBlip xmlns="" xmlns:asvg="http://schemas.microsoft.com/office/drawing/2016/SVG/main" r:embed="rId18"/>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34" r:id="rId7"/>
    <p:sldLayoutId id="2147483735" r:id="rId8"/>
    <p:sldLayoutId id="2147483812" r:id="rId9"/>
    <p:sldLayoutId id="2147483813" r:id="rId10"/>
    <p:sldLayoutId id="2147483814" r:id="rId11"/>
    <p:sldLayoutId id="2147483815" r:id="rId12"/>
    <p:sldLayoutId id="2147483816" r:id="rId13"/>
    <p:sldLayoutId id="2147483817" r:id="rId14"/>
    <p:sldLayoutId id="2147483818" r:id="rId1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msdnshared.blob.core.windows.net/media/2017/04/v23.png" TargetMode="Externa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msdnshared.blob.core.windows.net/media/2017/04/v24.png" TargetMode="Externa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jpg"/><Relationship Id="rId1" Type="http://schemas.openxmlformats.org/officeDocument/2006/relationships/slideLayout" Target="../slideLayouts/slideLayout13.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10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18" Type="http://schemas.openxmlformats.org/officeDocument/2006/relationships/diagramColors" Target="../diagrams/colors6.xml"/><Relationship Id="rId3" Type="http://schemas.openxmlformats.org/officeDocument/2006/relationships/image" Target="../media/image9.jpg"/><Relationship Id="rId7" Type="http://schemas.openxmlformats.org/officeDocument/2006/relationships/diagramQuickStyle" Target="../diagrams/quickStyle4.xml"/><Relationship Id="rId12" Type="http://schemas.openxmlformats.org/officeDocument/2006/relationships/diagramQuickStyle" Target="../diagrams/quickStyle5.xml"/><Relationship Id="rId17" Type="http://schemas.openxmlformats.org/officeDocument/2006/relationships/diagramQuickStyle" Target="../diagrams/quickStyle6.xml"/><Relationship Id="rId2" Type="http://schemas.openxmlformats.org/officeDocument/2006/relationships/image" Target="../media/image8.png"/><Relationship Id="rId16" Type="http://schemas.openxmlformats.org/officeDocument/2006/relationships/diagramLayout" Target="../diagrams/layout6.xml"/><Relationship Id="rId1" Type="http://schemas.openxmlformats.org/officeDocument/2006/relationships/slideLayout" Target="../slideLayouts/slideLayout13.xml"/><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5" Type="http://schemas.openxmlformats.org/officeDocument/2006/relationships/diagramData" Target="../diagrams/data6.xml"/><Relationship Id="rId10" Type="http://schemas.openxmlformats.org/officeDocument/2006/relationships/diagramData" Target="../diagrams/data5.xml"/><Relationship Id="rId19" Type="http://schemas.microsoft.com/office/2007/relationships/diagramDrawing" Target="../diagrams/drawing6.xml"/><Relationship Id="rId4" Type="http://schemas.openxmlformats.org/officeDocument/2006/relationships/image" Target="../media/image10.jpeg"/><Relationship Id="rId9" Type="http://schemas.microsoft.com/office/2007/relationships/diagramDrawing" Target="../diagrams/drawing4.xml"/><Relationship Id="rId14" Type="http://schemas.microsoft.com/office/2007/relationships/diagramDrawing" Target="../diagrams/drawing5.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msdnshared.blob.core.windows.net/media/2017/04/v1.png" TargetMode="Externa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msdnshared.blob.core.windows.net/media/2017/04/v2.png" TargetMode="Externa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msdnshared.blob.core.windows.net/media/2017/04/v3.png" TargetMode="Externa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msdnshared.blob.core.windows.net/media/2017/04/v4.png" TargetMode="Externa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msdnshared.blob.core.windows.net/media/2017/04/v5.png" TargetMode="Externa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msdnshared.blob.core.windows.net/media/2017/04/v6.png" TargetMode="Externa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msdnshared.blob.core.windows.net/media/2017/04/v7.png" TargetMode="Externa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sdnshared.blob.core.windows.net/media/2017/04/v8.png" TargetMode="Externa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msdnshared.blob.core.windows.net/media/2017/04/v9.png" TargetMode="Externa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msdnshared.blob.core.windows.net/media/2017/04/v10.png"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sdnshared.blob.core.windows.net/media/2017/04/v12.png" TargetMode="Externa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msdnshared.blob.core.windows.net/media/2017/04/v13.png" TargetMode="Externa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sdnshared.blob.core.windows.net/media/2017/04/v14.png" TargetMode="Externa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sdnshared.blob.core.windows.net/media/2017/04/v15.png" TargetMode="Externa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msdnshared.blob.core.windows.net/media/2017/04/v16.png" TargetMode="Externa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msdnshared.blob.core.windows.net/media/2017/04/v17.png" TargetMode="Externa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msdnshared.blob.core.windows.net/media/2017/04/v18.png" TargetMode="Externa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msdnshared.blob.core.windows.net/media/2017/04/v19.png" TargetMode="Externa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msdnshared.blob.core.windows.net/media/2017/04/v20.png" TargetMode="Externa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msdnshared.blob.core.windows.net/media/2017/04/v21.png"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26134" y="3861048"/>
            <a:ext cx="2945037" cy="923330"/>
          </a:xfrm>
          <a:prstGeom prst="rect">
            <a:avLst/>
          </a:prstGeom>
        </p:spPr>
        <p:txBody>
          <a:bodyPr wrap="none">
            <a:spAutoFit/>
          </a:bodyPr>
          <a:lstStyle/>
          <a:p>
            <a:r>
              <a:rPr lang="en-US" sz="5400" u="sng" dirty="0">
                <a:solidFill>
                  <a:schemeClr val="bg1"/>
                </a:solidFill>
                <a:latin typeface="Algerian" panose="04020705040A02060702" pitchFamily="82" charset="0"/>
                <a:cs typeface="Calibri" panose="020F0502020204030204" pitchFamily="34" charset="0"/>
              </a:rPr>
              <a:t>GROUP </a:t>
            </a:r>
            <a:r>
              <a:rPr lang="en-US" sz="5400" u="sng" dirty="0" smtClean="0">
                <a:solidFill>
                  <a:schemeClr val="bg1"/>
                </a:solidFill>
                <a:latin typeface="Algerian" panose="04020705040A02060702" pitchFamily="82" charset="0"/>
                <a:cs typeface="Calibri" panose="020F0502020204030204" pitchFamily="34" charset="0"/>
              </a:rPr>
              <a:t>2</a:t>
            </a:r>
            <a:endParaRPr lang="en-US" sz="5400" dirty="0">
              <a:solidFill>
                <a:schemeClr val="bg1"/>
              </a:solidFill>
              <a:latin typeface="Algerian" panose="04020705040A02060702" pitchFamily="82" charset="0"/>
            </a:endParaRPr>
          </a:p>
        </p:txBody>
      </p:sp>
      <p:sp>
        <p:nvSpPr>
          <p:cNvPr id="5" name="Rectangle 4"/>
          <p:cNvSpPr/>
          <p:nvPr/>
        </p:nvSpPr>
        <p:spPr>
          <a:xfrm>
            <a:off x="4007768" y="5517232"/>
            <a:ext cx="7834196" cy="461665"/>
          </a:xfrm>
          <a:prstGeom prst="rect">
            <a:avLst/>
          </a:prstGeom>
        </p:spPr>
        <p:txBody>
          <a:bodyPr wrap="none">
            <a:spAutoFit/>
          </a:bodyPr>
          <a:lstStyle/>
          <a:p>
            <a:r>
              <a:rPr lang="en-IN" sz="2400" b="1" dirty="0" smtClean="0">
                <a:solidFill>
                  <a:schemeClr val="bg1"/>
                </a:solidFill>
                <a:latin typeface="Lucida Calligraphy" panose="03010101010101010101" pitchFamily="66" charset="0"/>
              </a:rPr>
              <a:t>DHCP</a:t>
            </a:r>
            <a:r>
              <a:rPr lang="en-US" sz="2400" b="1" dirty="0">
                <a:solidFill>
                  <a:schemeClr val="bg1"/>
                </a:solidFill>
                <a:latin typeface="Lucida Calligraphy" panose="03010101010101010101" pitchFamily="66" charset="0"/>
              </a:rPr>
              <a:t> </a:t>
            </a:r>
            <a:r>
              <a:rPr lang="en-US" sz="2400" b="1" dirty="0" smtClean="0">
                <a:solidFill>
                  <a:schemeClr val="bg1"/>
                </a:solidFill>
                <a:latin typeface="Lucida Calligraphy" panose="03010101010101010101" pitchFamily="66" charset="0"/>
              </a:rPr>
              <a:t>(</a:t>
            </a:r>
            <a:r>
              <a:rPr lang="en-US" sz="2400" b="1" dirty="0">
                <a:solidFill>
                  <a:schemeClr val="bg1"/>
                </a:solidFill>
                <a:latin typeface="Lucida Calligraphy" panose="03010101010101010101" pitchFamily="66" charset="0"/>
              </a:rPr>
              <a:t>Dynamic Host Configuration Protocol)</a:t>
            </a:r>
          </a:p>
        </p:txBody>
      </p:sp>
    </p:spTree>
    <p:extLst>
      <p:ext uri="{BB962C8B-B14F-4D97-AF65-F5344CB8AC3E}">
        <p14:creationId xmlns:p14="http://schemas.microsoft.com/office/powerpoint/2010/main" val="48872455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u="sng" dirty="0">
                <a:solidFill>
                  <a:schemeClr val="tx1"/>
                </a:solidFill>
                <a:latin typeface="Calibri" panose="020F0502020204030204" pitchFamily="34" charset="0"/>
                <a:cs typeface="Calibri" panose="020F0502020204030204" pitchFamily="34" charset="0"/>
              </a:rPr>
              <a:t>DHCP </a:t>
            </a:r>
            <a:r>
              <a:rPr lang="en-US" sz="4000" b="1" u="sng" dirty="0" smtClean="0">
                <a:solidFill>
                  <a:schemeClr val="tx1"/>
                </a:solidFill>
                <a:latin typeface="Calibri" panose="020F0502020204030204" pitchFamily="34" charset="0"/>
                <a:cs typeface="Calibri" panose="020F0502020204030204" pitchFamily="34" charset="0"/>
              </a:rPr>
              <a:t>Architecture</a:t>
            </a:r>
            <a:endParaRPr lang="en-US" sz="4000" b="1" u="sng"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551384" y="1628800"/>
            <a:ext cx="11370945" cy="5040313"/>
          </a:xfrm>
        </p:spPr>
        <p:txBody>
          <a:bodyPr>
            <a:normAutofit/>
          </a:bodyPr>
          <a:lstStyle/>
          <a:p>
            <a:pPr marL="0" indent="0">
              <a:lnSpc>
                <a:spcPct val="100000"/>
              </a:lnSpc>
              <a:buNone/>
            </a:pPr>
            <a:r>
              <a:rPr lang="en-US" sz="2400" b="1" dirty="0">
                <a:latin typeface="Calibri" panose="020F0502020204030204" pitchFamily="34" charset="0"/>
                <a:cs typeface="Calibri" panose="020F0502020204030204" pitchFamily="34" charset="0"/>
              </a:rPr>
              <a:t>DHCP contains:</a:t>
            </a:r>
          </a:p>
          <a:p>
            <a:pPr marL="342900" indent="-342900">
              <a:lnSpc>
                <a:spcPct val="10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DHCP clients</a:t>
            </a:r>
          </a:p>
          <a:p>
            <a:pPr marL="342900" indent="-342900">
              <a:lnSpc>
                <a:spcPct val="10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DHCP servers</a:t>
            </a:r>
          </a:p>
          <a:p>
            <a:pPr marL="342900" indent="-342900">
              <a:lnSpc>
                <a:spcPct val="10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DHCP relay agents on a </a:t>
            </a:r>
            <a:r>
              <a:rPr lang="en-US" sz="2400" dirty="0" smtClean="0">
                <a:latin typeface="Calibri" panose="020F0502020204030204" pitchFamily="34" charset="0"/>
                <a:cs typeface="Calibri" panose="020F0502020204030204" pitchFamily="34" charset="0"/>
              </a:rPr>
              <a:t>network</a:t>
            </a:r>
          </a:p>
          <a:p>
            <a:pPr marL="342900" indent="-342900">
              <a:lnSpc>
                <a:spcPct val="100000"/>
              </a:lnSpc>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0" indent="0">
              <a:lnSpc>
                <a:spcPct val="100000"/>
              </a:lnSpc>
              <a:buNone/>
            </a:pPr>
            <a:r>
              <a:rPr lang="en-US" sz="2400" b="1" dirty="0">
                <a:latin typeface="Calibri" panose="020F0502020204030204" pitchFamily="34" charset="0"/>
                <a:cs typeface="Calibri" panose="020F0502020204030204" pitchFamily="34" charset="0"/>
              </a:rPr>
              <a:t>C</a:t>
            </a:r>
            <a:r>
              <a:rPr lang="en-US" sz="2400" b="1" dirty="0" smtClean="0">
                <a:latin typeface="Calibri" panose="020F0502020204030204" pitchFamily="34" charset="0"/>
                <a:cs typeface="Calibri" panose="020F0502020204030204" pitchFamily="34" charset="0"/>
              </a:rPr>
              <a:t>lients </a:t>
            </a:r>
            <a:r>
              <a:rPr lang="en-US" sz="2400" b="1" dirty="0">
                <a:latin typeface="Calibri" panose="020F0502020204030204" pitchFamily="34" charset="0"/>
                <a:cs typeface="Calibri" panose="020F0502020204030204" pitchFamily="34" charset="0"/>
              </a:rPr>
              <a:t>interact with servers using DHCP messages</a:t>
            </a:r>
          </a:p>
          <a:p>
            <a:pPr marL="342900" indent="-342900">
              <a:lnSpc>
                <a:spcPct val="10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To </a:t>
            </a:r>
            <a:r>
              <a:rPr lang="en-US" sz="2400" dirty="0">
                <a:latin typeface="Calibri" panose="020F0502020204030204" pitchFamily="34" charset="0"/>
                <a:cs typeface="Calibri" panose="020F0502020204030204" pitchFamily="34" charset="0"/>
              </a:rPr>
              <a:t>obtain and renew IP address leases.</a:t>
            </a:r>
          </a:p>
        </p:txBody>
      </p:sp>
    </p:spTree>
    <p:extLst>
      <p:ext uri="{BB962C8B-B14F-4D97-AF65-F5344CB8AC3E}">
        <p14:creationId xmlns:p14="http://schemas.microsoft.com/office/powerpoint/2010/main" val="23212332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p:cTn id="2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9" dur="500"/>
                                        <p:tgtEl>
                                          <p:spTgt spid="3">
                                            <p:txEl>
                                              <p:pRg st="5" end="5"/>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96600" y="6376243"/>
            <a:ext cx="2743200" cy="365125"/>
          </a:xfrm>
        </p:spPr>
        <p:txBody>
          <a:bodyPr/>
          <a:lstStyle/>
          <a:p>
            <a:fld id="{7D456267-FAB8-4042-A341-2DB8A44BEA09}" type="slidenum">
              <a:rPr lang="en-US" smtClean="0"/>
              <a:t>100</a:t>
            </a:fld>
            <a:endParaRPr lang="en-US" dirty="0"/>
          </a:p>
        </p:txBody>
      </p:sp>
      <p:sp>
        <p:nvSpPr>
          <p:cNvPr id="5" name="Rectangle 1"/>
          <p:cNvSpPr>
            <a:spLocks noChangeArrowheads="1"/>
          </p:cNvSpPr>
          <p:nvPr/>
        </p:nvSpPr>
        <p:spPr bwMode="auto">
          <a:xfrm>
            <a:off x="551384" y="289776"/>
            <a:ext cx="10486204"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600"/>
              <a:t>Now let us try to connect to the AD LDS Instance CONTOSO using ADSI Edit.</a:t>
            </a:r>
            <a:br>
              <a:rPr lang="en-US" sz="1600"/>
            </a:br>
            <a:r>
              <a:rPr lang="en-US" sz="1600"/>
              <a:t>Click on Start --&gt; Search “ADSI Edit” and open it.</a:t>
            </a:r>
            <a:br>
              <a:rPr lang="en-US" sz="1600"/>
            </a:br>
            <a:r>
              <a:rPr lang="en-US" sz="1600"/>
              <a:t>Right Click on ADSI Edit Folder (on the left pane) and choose Connect To.. . Fill the following values and Click OK</a:t>
            </a:r>
            <a:endParaRPr kumimoji="0" lang="en-US" altLang="en-US" sz="58400" b="0" i="0" u="none" strike="noStrike" cap="none" normalizeH="0" baseline="0" dirty="0" smtClean="0">
              <a:ln>
                <a:noFill/>
              </a:ln>
              <a:solidFill>
                <a:srgbClr val="337AB7"/>
              </a:solidFill>
              <a:effectLst/>
              <a:latin typeface="Segoe UI" panose="020B0502040204020203" pitchFamily="34" charset="0"/>
              <a:cs typeface="Segoe UI" panose="020B0502040204020203" pitchFamily="34" charset="0"/>
            </a:endParaRPr>
          </a:p>
        </p:txBody>
      </p:sp>
      <p:pic>
        <p:nvPicPr>
          <p:cNvPr id="21506" name="Picture 2" descr="v2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196752"/>
            <a:ext cx="6336704" cy="55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37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2584" y="6309320"/>
            <a:ext cx="2743200" cy="365125"/>
          </a:xfrm>
        </p:spPr>
        <p:txBody>
          <a:bodyPr/>
          <a:lstStyle/>
          <a:p>
            <a:fld id="{7D456267-FAB8-4042-A341-2DB8A44BEA09}" type="slidenum">
              <a:rPr lang="en-US" smtClean="0"/>
              <a:t>101</a:t>
            </a:fld>
            <a:endParaRPr lang="en-US"/>
          </a:p>
        </p:txBody>
      </p:sp>
      <p:sp>
        <p:nvSpPr>
          <p:cNvPr id="5" name="Rectangle 1"/>
          <p:cNvSpPr>
            <a:spLocks noChangeArrowheads="1"/>
          </p:cNvSpPr>
          <p:nvPr/>
        </p:nvSpPr>
        <p:spPr bwMode="auto">
          <a:xfrm>
            <a:off x="623392" y="433574"/>
            <a:ext cx="9795054"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If the connection is successful, we will be able to browse the Directory CN=MRS,DC=CONTOSO,DC=COM :</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290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22530" name="Picture 2" descr="v2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06" y="1844824"/>
            <a:ext cx="11092171"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70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2800" dirty="0" smtClean="0">
                <a:latin typeface="Times New Roman" panose="02020603050405020304" pitchFamily="18" charset="0"/>
                <a:cs typeface="Times New Roman" panose="02020603050405020304" pitchFamily="18" charset="0"/>
              </a:rPr>
              <a:t>MAIL SERVER</a:t>
            </a:r>
            <a:endParaRPr lang="en-US" sz="28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1"/>
          </p:nvPr>
        </p:nvSpPr>
        <p:spPr/>
        <p:txBody>
          <a:bodyPr>
            <a:normAutofit/>
          </a:bodyPr>
          <a:lstStyle/>
          <a:p>
            <a:r>
              <a:rPr lang="en-US" sz="2800" dirty="0" smtClean="0">
                <a:latin typeface="Times New Roman" panose="02020603050405020304" pitchFamily="18" charset="0"/>
                <a:cs typeface="Times New Roman" panose="02020603050405020304" pitchFamily="18" charset="0"/>
              </a:rPr>
              <a:t>GROUP 2</a:t>
            </a:r>
          </a:p>
          <a:p>
            <a:r>
              <a:rPr lang="en-US" sz="2800" dirty="0" smtClean="0">
                <a:latin typeface="Times New Roman" panose="02020603050405020304" pitchFamily="18" charset="0"/>
                <a:cs typeface="Times New Roman" panose="02020603050405020304" pitchFamily="18" charset="0"/>
              </a:rPr>
              <a:t>30/3/2018</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275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GROUP MEMBERS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numCol="2">
            <a:noAutofit/>
          </a:bodyPr>
          <a:lstStyle/>
          <a:p>
            <a:pPr algn="just">
              <a:lnSpc>
                <a:spcPct val="150000"/>
              </a:lnSpc>
            </a:pPr>
            <a:r>
              <a:rPr lang="en-US" sz="2400" dirty="0" smtClean="0">
                <a:latin typeface="Times" pitchFamily="18" charset="0"/>
              </a:rPr>
              <a:t>Menaga                                      -093959</a:t>
            </a:r>
          </a:p>
          <a:p>
            <a:pPr algn="just">
              <a:lnSpc>
                <a:spcPct val="150000"/>
              </a:lnSpc>
            </a:pPr>
            <a:r>
              <a:rPr lang="en-US" sz="2400" dirty="0" err="1" smtClean="0">
                <a:latin typeface="Times" pitchFamily="18" charset="0"/>
              </a:rPr>
              <a:t>Navya</a:t>
            </a:r>
            <a:r>
              <a:rPr lang="en-US" sz="2400" dirty="0" smtClean="0">
                <a:latin typeface="Times" pitchFamily="18" charset="0"/>
              </a:rPr>
              <a:t> Rani*                              -093953</a:t>
            </a:r>
          </a:p>
          <a:p>
            <a:pPr algn="just">
              <a:lnSpc>
                <a:spcPct val="150000"/>
              </a:lnSpc>
            </a:pPr>
            <a:r>
              <a:rPr lang="en-US" sz="2400" dirty="0" err="1">
                <a:latin typeface="Times" pitchFamily="18" charset="0"/>
              </a:rPr>
              <a:t>Paila</a:t>
            </a:r>
            <a:r>
              <a:rPr lang="en-US" sz="2400" dirty="0">
                <a:latin typeface="Times" pitchFamily="18" charset="0"/>
              </a:rPr>
              <a:t> </a:t>
            </a:r>
            <a:r>
              <a:rPr lang="en-US" sz="2400" dirty="0" err="1">
                <a:latin typeface="Times" pitchFamily="18" charset="0"/>
              </a:rPr>
              <a:t>Sujana</a:t>
            </a:r>
            <a:r>
              <a:rPr lang="en-US" sz="2400" dirty="0">
                <a:latin typeface="Times" pitchFamily="18" charset="0"/>
              </a:rPr>
              <a:t>                               -</a:t>
            </a:r>
            <a:r>
              <a:rPr lang="en-US" sz="2400" dirty="0" smtClean="0">
                <a:latin typeface="Times" pitchFamily="18" charset="0"/>
              </a:rPr>
              <a:t>094001</a:t>
            </a:r>
          </a:p>
          <a:p>
            <a:pPr algn="just">
              <a:lnSpc>
                <a:spcPct val="150000"/>
              </a:lnSpc>
            </a:pPr>
            <a:r>
              <a:rPr lang="en-US" sz="2400" dirty="0" err="1" smtClean="0">
                <a:latin typeface="Times" pitchFamily="18" charset="0"/>
              </a:rPr>
              <a:t>Ayub</a:t>
            </a:r>
            <a:r>
              <a:rPr lang="en-US" sz="2400" dirty="0" smtClean="0">
                <a:latin typeface="Times" pitchFamily="18" charset="0"/>
              </a:rPr>
              <a:t> Nadaf                                -094047</a:t>
            </a:r>
          </a:p>
          <a:p>
            <a:pPr algn="just">
              <a:lnSpc>
                <a:spcPct val="150000"/>
              </a:lnSpc>
            </a:pPr>
            <a:r>
              <a:rPr lang="en-US" sz="2400" dirty="0" err="1" smtClean="0">
                <a:latin typeface="Times" pitchFamily="18" charset="0"/>
              </a:rPr>
              <a:t>Prem</a:t>
            </a:r>
            <a:r>
              <a:rPr lang="en-US" sz="2400" dirty="0" smtClean="0">
                <a:latin typeface="Times" pitchFamily="18" charset="0"/>
              </a:rPr>
              <a:t> </a:t>
            </a:r>
            <a:r>
              <a:rPr lang="en-US" sz="2400" dirty="0">
                <a:latin typeface="Times" pitchFamily="18" charset="0"/>
              </a:rPr>
              <a:t>S</a:t>
            </a:r>
            <a:r>
              <a:rPr lang="en-US" sz="2400" dirty="0" smtClean="0">
                <a:latin typeface="Times" pitchFamily="18" charset="0"/>
              </a:rPr>
              <a:t>ingh </a:t>
            </a:r>
            <a:r>
              <a:rPr lang="en-US" sz="2400" dirty="0" err="1" smtClean="0">
                <a:latin typeface="Times" pitchFamily="18" charset="0"/>
              </a:rPr>
              <a:t>Rawat</a:t>
            </a:r>
            <a:r>
              <a:rPr lang="en-US" sz="2400" dirty="0" smtClean="0">
                <a:latin typeface="Times" pitchFamily="18" charset="0"/>
              </a:rPr>
              <a:t>                     -093999</a:t>
            </a:r>
          </a:p>
          <a:p>
            <a:pPr algn="just">
              <a:lnSpc>
                <a:spcPct val="150000"/>
              </a:lnSpc>
            </a:pPr>
            <a:r>
              <a:rPr lang="en-US" sz="2400" dirty="0" smtClean="0">
                <a:latin typeface="Times" pitchFamily="18" charset="0"/>
              </a:rPr>
              <a:t>Mohammad Abdul </a:t>
            </a:r>
            <a:r>
              <a:rPr lang="en-US" sz="2400" dirty="0" err="1" smtClean="0">
                <a:latin typeface="Times" pitchFamily="18" charset="0"/>
              </a:rPr>
              <a:t>Jabbar</a:t>
            </a:r>
            <a:r>
              <a:rPr lang="en-US" sz="2400" dirty="0" smtClean="0">
                <a:latin typeface="Times" pitchFamily="18" charset="0"/>
              </a:rPr>
              <a:t>         -093958</a:t>
            </a:r>
          </a:p>
          <a:p>
            <a:pPr algn="just">
              <a:lnSpc>
                <a:spcPct val="150000"/>
              </a:lnSpc>
            </a:pPr>
            <a:r>
              <a:rPr lang="en-US" sz="2400" dirty="0" smtClean="0">
                <a:latin typeface="Times" pitchFamily="18" charset="0"/>
              </a:rPr>
              <a:t>Raj Subash B                             -093964</a:t>
            </a:r>
          </a:p>
          <a:p>
            <a:pPr marL="0" indent="0">
              <a:buNone/>
            </a:pPr>
            <a:endParaRPr lang="en-US" sz="2400" dirty="0">
              <a:latin typeface="Times" pitchFamily="18" charset="0"/>
            </a:endParaRPr>
          </a:p>
        </p:txBody>
      </p:sp>
      <p:sp>
        <p:nvSpPr>
          <p:cNvPr id="4" name="Slide Number Placeholder 3"/>
          <p:cNvSpPr>
            <a:spLocks noGrp="1"/>
          </p:cNvSpPr>
          <p:nvPr>
            <p:ph type="sldNum" sz="quarter" idx="12"/>
          </p:nvPr>
        </p:nvSpPr>
        <p:spPr/>
        <p:txBody>
          <a:bodyPr/>
          <a:lstStyle/>
          <a:p>
            <a:fld id="{D7B40E3C-1BBE-4437-9DF1-36BFA7B8881D}" type="slidenum">
              <a:rPr lang="en-US" smtClean="0"/>
              <a:t>103</a:t>
            </a:fld>
            <a:endParaRPr lang="en-US"/>
          </a:p>
        </p:txBody>
      </p:sp>
    </p:spTree>
    <p:extLst>
      <p:ext uri="{BB962C8B-B14F-4D97-AF65-F5344CB8AC3E}">
        <p14:creationId xmlns:p14="http://schemas.microsoft.com/office/powerpoint/2010/main" val="177276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523" y="418452"/>
            <a:ext cx="3189856" cy="2794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p:cNvSpPr>
            <a:spLocks noGrp="1"/>
          </p:cNvSpPr>
          <p:nvPr>
            <p:ph type="sldNum" sz="quarter" idx="12"/>
          </p:nvPr>
        </p:nvSpPr>
        <p:spPr/>
        <p:txBody>
          <a:bodyPr/>
          <a:lstStyle/>
          <a:p>
            <a:fld id="{C41F6B7F-BB2F-45A9-9FE1-EBB8D7F4196F}" type="slidenum">
              <a:rPr lang="en-US" smtClean="0"/>
              <a:t>104</a:t>
            </a:fld>
            <a:endParaRPr lang="en-US"/>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10256"/>
          <a:stretch/>
        </p:blipFill>
        <p:spPr>
          <a:xfrm>
            <a:off x="4367808" y="436406"/>
            <a:ext cx="2232248" cy="2794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168" y="458734"/>
            <a:ext cx="3240360" cy="2749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b="4893"/>
          <a:stretch/>
        </p:blipFill>
        <p:spPr>
          <a:xfrm>
            <a:off x="311523" y="3653965"/>
            <a:ext cx="3189856" cy="27993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7808" y="3717031"/>
            <a:ext cx="3528392" cy="2736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404" y="3700401"/>
            <a:ext cx="2951196" cy="2736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093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E-MAIL</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46604" y="1084700"/>
            <a:ext cx="11370945" cy="5184477"/>
          </a:xfrm>
        </p:spPr>
        <p:txBody>
          <a:bodyPr>
            <a:normAutofit/>
          </a:bodyPr>
          <a:lstStyle/>
          <a:p>
            <a:pPr marL="285750" indent="-28575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Electronic Mail (email or e-mail) is a method of exchanging messages ("</a:t>
            </a:r>
            <a:r>
              <a:rPr lang="en-US" sz="2400" dirty="0" smtClean="0">
                <a:latin typeface="Times New Roman" panose="02020603050405020304" pitchFamily="18" charset="0"/>
                <a:cs typeface="Times New Roman" panose="02020603050405020304" pitchFamily="18" charset="0"/>
              </a:rPr>
              <a:t>mail") </a:t>
            </a:r>
            <a:r>
              <a:rPr lang="en-US" sz="2400" dirty="0">
                <a:latin typeface="Times New Roman" panose="02020603050405020304" pitchFamily="18" charset="0"/>
                <a:cs typeface="Times New Roman" panose="02020603050405020304" pitchFamily="18" charset="0"/>
              </a:rPr>
              <a:t>between people using electronic devices</a:t>
            </a:r>
            <a:r>
              <a:rPr lang="en-US" sz="2400" dirty="0" smtClean="0">
                <a:latin typeface="Times New Roman" panose="02020603050405020304" pitchFamily="18" charset="0"/>
                <a:cs typeface="Times New Roman" panose="02020603050405020304" pitchFamily="18" charset="0"/>
              </a:rPr>
              <a:t>.</a:t>
            </a:r>
          </a:p>
          <a:p>
            <a:pPr marL="285750" indent="-28575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Email first entered limited use in the 1960s and by the mid-1970s had taken the form now recognized as email</a:t>
            </a:r>
            <a:r>
              <a:rPr lang="en-US" sz="2400" dirty="0" smtClean="0">
                <a:latin typeface="Times New Roman" panose="02020603050405020304" pitchFamily="18" charset="0"/>
                <a:cs typeface="Times New Roman" panose="02020603050405020304" pitchFamily="18" charset="0"/>
              </a:rPr>
              <a:t>.</a:t>
            </a:r>
          </a:p>
          <a:p>
            <a:pPr marL="285750" indent="-28575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Email operates across computer networks, which today is primarily the Internet. </a:t>
            </a:r>
            <a:endParaRPr lang="en-US" sz="2400" dirty="0" smtClean="0">
              <a:latin typeface="Times New Roman" panose="02020603050405020304" pitchFamily="18" charset="0"/>
              <a:cs typeface="Times New Roman" panose="02020603050405020304" pitchFamily="18" charset="0"/>
            </a:endParaRPr>
          </a:p>
          <a:p>
            <a:pPr marL="285750" indent="-28575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first e-mail was sent by Ray Tomlinson in 1971. </a:t>
            </a:r>
          </a:p>
          <a:p>
            <a:pPr marL="285750" indent="-285750">
              <a:lnSpc>
                <a:spcPct val="10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C41F6B7F-BB2F-45A9-9FE1-EBB8D7F4196F}" type="slidenum">
              <a:rPr lang="en-US" smtClean="0"/>
              <a:t>105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816" y="3700156"/>
            <a:ext cx="2788914" cy="2395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986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t>E-MAIL &amp; POSTAL MAIL</a:t>
            </a:r>
            <a:endParaRPr lang="en-US" sz="3600" b="1" dirty="0"/>
          </a:p>
        </p:txBody>
      </p:sp>
      <p:sp>
        <p:nvSpPr>
          <p:cNvPr id="3" name="Text Placeholder 2"/>
          <p:cNvSpPr>
            <a:spLocks noGrp="1"/>
          </p:cNvSpPr>
          <p:nvPr>
            <p:ph type="body" idx="1"/>
          </p:nvPr>
        </p:nvSpPr>
        <p:spPr>
          <a:xfrm>
            <a:off x="502276" y="1275009"/>
            <a:ext cx="5495299" cy="734096"/>
          </a:xfrm>
        </p:spPr>
        <p:txBody>
          <a:bodyPr>
            <a:normAutofit/>
          </a:bodyPr>
          <a:lstStyle/>
          <a:p>
            <a:r>
              <a:rPr lang="en-US" dirty="0" smtClean="0">
                <a:latin typeface="Times New Roman" panose="02020603050405020304" pitchFamily="18" charset="0"/>
                <a:cs typeface="Times New Roman" panose="02020603050405020304" pitchFamily="18" charset="0"/>
              </a:rPr>
              <a:t>                         E-MAIL</a:t>
            </a:r>
            <a:endParaRPr lang="en-US"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0" y="2074248"/>
            <a:ext cx="6097589" cy="4957616"/>
          </a:xfrm>
        </p:spPr>
        <p:txBody>
          <a:bodyPr>
            <a:normAutofit/>
          </a:bodyPr>
          <a:lstStyle/>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E-mail takes few seconds to deliver the message all around the world.</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E-mail costs just the cost of a local phone call.</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 carbon copy of mail can be sent to the other people.</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E-mail passed from one computer to other over the network.</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Rate independent of quality and data type.</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According to Law, an e-mail is considered as legal.</a:t>
            </a:r>
            <a:endParaRPr lang="en-US" sz="2400"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3"/>
          </p:nvPr>
        </p:nvSpPr>
        <p:spPr>
          <a:xfrm>
            <a:off x="6402903" y="1275009"/>
            <a:ext cx="5289997" cy="734097"/>
          </a:xfrm>
        </p:spPr>
        <p:txBody>
          <a:bodyPr>
            <a:normAutofit/>
          </a:bodyPr>
          <a:lstStyle/>
          <a:p>
            <a:r>
              <a:rPr lang="en-US" dirty="0" smtClean="0">
                <a:latin typeface="Times New Roman" panose="02020603050405020304" pitchFamily="18" charset="0"/>
                <a:cs typeface="Times New Roman" panose="02020603050405020304" pitchFamily="18" charset="0"/>
              </a:rPr>
              <a:t>               POSTAL MAIL</a:t>
            </a:r>
            <a:endParaRPr lang="en-US"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quarter" idx="4"/>
          </p:nvPr>
        </p:nvSpPr>
        <p:spPr>
          <a:xfrm>
            <a:off x="6327144" y="2121437"/>
            <a:ext cx="5357813" cy="4750191"/>
          </a:xfrm>
        </p:spPr>
        <p:txBody>
          <a:bodyPr>
            <a:normAutofit lnSpcReduction="10000"/>
          </a:bodyPr>
          <a:lstStyle/>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They may take longer time 4 to 5 days depending on the destination.</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Costs depends on the national and international tariff rates.</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Different envelops are needed to send the same message to many people.</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This stops at different postal stations which comes on the way.</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Rate depends on the weight of mailing document and destination.</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Postal mail documents are valid proofs and also legal.</a:t>
            </a:r>
          </a:p>
          <a:p>
            <a:endParaRPr lang="en-US" sz="2600" dirty="0" smtClean="0"/>
          </a:p>
          <a:p>
            <a:endParaRPr lang="en-US" dirty="0" smtClean="0"/>
          </a:p>
          <a:p>
            <a:endParaRPr lang="en-US" dirty="0" smtClean="0"/>
          </a:p>
          <a:p>
            <a:endParaRPr lang="en-US" dirty="0" smtClean="0"/>
          </a:p>
          <a:p>
            <a:endParaRPr lang="en-US" dirty="0"/>
          </a:p>
        </p:txBody>
      </p:sp>
      <p:sp>
        <p:nvSpPr>
          <p:cNvPr id="7" name="Slide Number Placeholder 6"/>
          <p:cNvSpPr>
            <a:spLocks noGrp="1"/>
          </p:cNvSpPr>
          <p:nvPr>
            <p:ph type="sldNum" sz="quarter" idx="12"/>
          </p:nvPr>
        </p:nvSpPr>
        <p:spPr/>
        <p:txBody>
          <a:bodyPr/>
          <a:lstStyle/>
          <a:p>
            <a:fld id="{C41F6B7F-BB2F-45A9-9FE1-EBB8D7F4196F}" type="slidenum">
              <a:rPr lang="en-US" smtClean="0"/>
              <a:t>106</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6401" b="16401"/>
          <a:stretch/>
        </p:blipFill>
        <p:spPr>
          <a:xfrm>
            <a:off x="164764" y="554929"/>
            <a:ext cx="2143125" cy="144016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6922" y="589330"/>
            <a:ext cx="2143125" cy="1505317"/>
          </a:xfrm>
          <a:prstGeom prst="rect">
            <a:avLst/>
          </a:prstGeom>
        </p:spPr>
      </p:pic>
    </p:spTree>
    <p:extLst>
      <p:ext uri="{BB962C8B-B14F-4D97-AF65-F5344CB8AC3E}">
        <p14:creationId xmlns:p14="http://schemas.microsoft.com/office/powerpoint/2010/main" val="187247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8064"/>
          </a:xfrm>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  E-MAIL ONLINE:</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9245" y="1300766"/>
            <a:ext cx="10954555" cy="5267459"/>
          </a:xfrm>
        </p:spPr>
        <p:txBody>
          <a:bodyPr>
            <a:normAutofit/>
          </a:bodyPr>
          <a:lstStyle/>
          <a:p>
            <a:pPr marL="34290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The way of sending and receiving e-mail </a:t>
            </a:r>
            <a:r>
              <a:rPr lang="en-US" sz="2400" dirty="0" smtClean="0">
                <a:latin typeface="Times New Roman" panose="02020603050405020304" pitchFamily="18" charset="0"/>
                <a:cs typeface="Times New Roman" panose="02020603050405020304" pitchFamily="18" charset="0"/>
              </a:rPr>
              <a:t>is </a:t>
            </a:r>
            <a:r>
              <a:rPr lang="en-US" sz="2400" dirty="0">
                <a:latin typeface="Times New Roman" panose="02020603050405020304" pitchFamily="18" charset="0"/>
                <a:cs typeface="Times New Roman" panose="02020603050405020304" pitchFamily="18" charset="0"/>
              </a:rPr>
              <a:t>an online e-mail service or </a:t>
            </a:r>
            <a:r>
              <a:rPr lang="en-US" sz="2400" dirty="0" smtClean="0">
                <a:latin typeface="Times New Roman" panose="02020603050405020304" pitchFamily="18" charset="0"/>
                <a:cs typeface="Times New Roman" panose="02020603050405020304" pitchFamily="18" charset="0"/>
              </a:rPr>
              <a:t>webmail.</a:t>
            </a:r>
          </a:p>
          <a:p>
            <a:pPr marL="34290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Examples: Hotmail</a:t>
            </a:r>
            <a:r>
              <a:rPr lang="en-US" sz="2400" dirty="0">
                <a:latin typeface="Times New Roman" panose="02020603050405020304" pitchFamily="18" charset="0"/>
                <a:cs typeface="Times New Roman" panose="02020603050405020304" pitchFamily="18" charset="0"/>
              </a:rPr>
              <a:t> (now Outlook.com), Gmail, and Yahoo Mail</a:t>
            </a:r>
            <a:r>
              <a:rPr lang="en-US" sz="2400" dirty="0" smtClean="0">
                <a:latin typeface="Times New Roman" panose="02020603050405020304" pitchFamily="18" charset="0"/>
                <a:cs typeface="Times New Roman" panose="02020603050405020304" pitchFamily="18" charset="0"/>
              </a:rPr>
              <a:t>.</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rPr>
              <a:t>“To” field is that where you send the e-mail address of the person and “From” shows your e-mail address.</a:t>
            </a:r>
          </a:p>
          <a:p>
            <a:pPr marL="342900" lvl="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Subject should consist of few words describing the e-mails content and it represent what the e-mail is about without opening and reading the full e-mail.</a:t>
            </a:r>
          </a:p>
          <a:p>
            <a:pPr marL="342900" lvl="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Cc (Carbon Copy) - Put the email addresses here if you are sending a copy for their information (and you want everyone to explicitly see this).</a:t>
            </a:r>
          </a:p>
          <a:p>
            <a:pPr marL="342900" lvl="0" indent="-342900">
              <a:lnSpc>
                <a:spcPct val="100000"/>
              </a:lnSpc>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Bcc</a:t>
            </a:r>
            <a:r>
              <a:rPr lang="en-US" sz="2400" dirty="0">
                <a:latin typeface="Times New Roman" panose="02020603050405020304" pitchFamily="18" charset="0"/>
                <a:cs typeface="Times New Roman" panose="02020603050405020304" pitchFamily="18" charset="0"/>
              </a:rPr>
              <a:t> (Blind Carbon Copy) - Put the email address here if you are sending them a Copy and you </a:t>
            </a:r>
            <a:r>
              <a:rPr lang="en-US" sz="2400" b="1" dirty="0">
                <a:latin typeface="Times New Roman" panose="02020603050405020304" pitchFamily="18" charset="0"/>
                <a:cs typeface="Times New Roman" panose="02020603050405020304" pitchFamily="18" charset="0"/>
              </a:rPr>
              <a:t>do not</a:t>
            </a:r>
            <a:r>
              <a:rPr lang="en-US" sz="2400" dirty="0">
                <a:latin typeface="Times New Roman" panose="02020603050405020304" pitchFamily="18" charset="0"/>
                <a:cs typeface="Times New Roman" panose="02020603050405020304" pitchFamily="18" charset="0"/>
              </a:rPr>
              <a:t> want the other recipients to see that you sent it to this contact.</a:t>
            </a:r>
          </a:p>
          <a:p>
            <a:pPr marL="342900" lvl="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Finally</a:t>
            </a:r>
            <a:r>
              <a:rPr lang="en-US" sz="2400" dirty="0">
                <a:latin typeface="Times New Roman" panose="02020603050405020304" pitchFamily="18" charset="0"/>
                <a:cs typeface="Times New Roman" panose="02020603050405020304" pitchFamily="18" charset="0"/>
              </a:rPr>
              <a:t>, the </a:t>
            </a:r>
            <a:r>
              <a:rPr lang="en-US" sz="2400" b="1" dirty="0">
                <a:latin typeface="Times New Roman" panose="02020603050405020304" pitchFamily="18" charset="0"/>
                <a:cs typeface="Times New Roman" panose="02020603050405020304" pitchFamily="18" charset="0"/>
              </a:rPr>
              <a:t>Message </a:t>
            </a:r>
            <a:r>
              <a:rPr lang="en-US" sz="2400" b="1" dirty="0" smtClean="0">
                <a:latin typeface="Times New Roman" panose="02020603050405020304" pitchFamily="18" charset="0"/>
                <a:cs typeface="Times New Roman" panose="02020603050405020304" pitchFamily="18" charset="0"/>
              </a:rPr>
              <a:t>Body</a:t>
            </a:r>
            <a:r>
              <a:rPr lang="en-US" sz="2400" dirty="0">
                <a:latin typeface="Times New Roman" panose="02020603050405020304" pitchFamily="18" charset="0"/>
                <a:cs typeface="Times New Roman" panose="02020603050405020304" pitchFamily="18" charset="0"/>
              </a:rPr>
              <a:t> is the location you type your main message. It often contains your signature at the bottom; similar to a hand-written letter.</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C41F6B7F-BB2F-45A9-9FE1-EBB8D7F4196F}" type="slidenum">
              <a:rPr lang="en-US" smtClean="0"/>
              <a:t>107</a:t>
            </a:fld>
            <a:endParaRPr lang="en-US"/>
          </a:p>
        </p:txBody>
      </p:sp>
    </p:spTree>
    <p:extLst>
      <p:ext uri="{BB962C8B-B14F-4D97-AF65-F5344CB8AC3E}">
        <p14:creationId xmlns:p14="http://schemas.microsoft.com/office/powerpoint/2010/main" val="148005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WHY WE USE E-MAIL:</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8788" y="1262130"/>
            <a:ext cx="11225011" cy="5756856"/>
          </a:xfrm>
        </p:spPr>
        <p:txBody>
          <a:bodyPr>
            <a:normAutofit/>
          </a:bodyPr>
          <a:lstStyle/>
          <a:p>
            <a:pPr marL="342900" lvl="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We </a:t>
            </a:r>
            <a:r>
              <a:rPr lang="en-US" sz="2400" dirty="0">
                <a:latin typeface="Times New Roman" panose="02020603050405020304" pitchFamily="18" charset="0"/>
                <a:cs typeface="Times New Roman" panose="02020603050405020304" pitchFamily="18" charset="0"/>
              </a:rPr>
              <a:t>can send message anytime anywhere</a:t>
            </a:r>
            <a:r>
              <a:rPr lang="en-US" sz="2400" dirty="0" smtClean="0">
                <a:latin typeface="Times New Roman" panose="02020603050405020304" pitchFamily="18" charset="0"/>
                <a:cs typeface="Times New Roman" panose="02020603050405020304" pitchFamily="18" charset="0"/>
              </a:rPr>
              <a:t>.</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E-mail is in </a:t>
            </a:r>
            <a:r>
              <a:rPr lang="en-US" sz="2400" dirty="0">
                <a:latin typeface="Times New Roman" panose="02020603050405020304" pitchFamily="18" charset="0"/>
                <a:cs typeface="Times New Roman" panose="02020603050405020304" pitchFamily="18" charset="0"/>
              </a:rPr>
              <a:t>written, you can compose and review your message before </a:t>
            </a:r>
            <a:r>
              <a:rPr lang="en-US" sz="2400" dirty="0" smtClean="0">
                <a:latin typeface="Times New Roman" panose="02020603050405020304" pitchFamily="18" charset="0"/>
                <a:cs typeface="Times New Roman" panose="02020603050405020304" pitchFamily="18" charset="0"/>
              </a:rPr>
              <a:t>sending.</a:t>
            </a:r>
            <a:endParaRPr lang="en-US" sz="2400" dirty="0">
              <a:latin typeface="Times New Roman" panose="02020603050405020304" pitchFamily="18" charset="0"/>
              <a:cs typeface="Times New Roman" panose="02020603050405020304" pitchFamily="18" charset="0"/>
            </a:endParaRPr>
          </a:p>
          <a:p>
            <a:pPr marL="342900" lvl="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 can send and forward the same message to several people at same time around the world.</a:t>
            </a:r>
          </a:p>
          <a:p>
            <a:pPr marL="342900" lvl="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 can save the time, E-mail is very fast, usually take very less time to receive.</a:t>
            </a:r>
          </a:p>
          <a:p>
            <a:pPr marL="34290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You may attach files, documents, images, &amp; other media to an email.</a:t>
            </a:r>
          </a:p>
          <a:p>
            <a:pPr marL="34290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You can access your email from anywhere with Internet connection kept on</a:t>
            </a:r>
            <a:r>
              <a:rPr lang="en-US" sz="2400" dirty="0" smtClean="0">
                <a:latin typeface="Times New Roman" panose="02020603050405020304" pitchFamily="18" charset="0"/>
                <a:cs typeface="Times New Roman" panose="02020603050405020304" pitchFamily="18" charset="0"/>
              </a:rPr>
              <a:t>.</a:t>
            </a:r>
          </a:p>
          <a:p>
            <a:pPr marL="34290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allows to save &amp; keep a record of your communication.</a:t>
            </a:r>
          </a:p>
          <a:p>
            <a:pPr>
              <a:lnSpc>
                <a:spcPct val="100000"/>
              </a:lnSpc>
            </a:pPr>
            <a:endParaRPr lang="en-US" dirty="0">
              <a:latin typeface="Times New Roman" panose="02020603050405020304" pitchFamily="18" charset="0"/>
              <a:cs typeface="Times New Roman" panose="02020603050405020304" pitchFamily="18" charset="0"/>
            </a:endParaRPr>
          </a:p>
          <a:p>
            <a:pPr lvl="0">
              <a:lnSpc>
                <a:spcPct val="100000"/>
              </a:lnSpc>
            </a:pPr>
            <a:endParaRPr lang="en-US" dirty="0" smtClean="0">
              <a:latin typeface="Times New Roman" panose="02020603050405020304" pitchFamily="18" charset="0"/>
              <a:cs typeface="Times New Roman" panose="02020603050405020304" pitchFamily="18" charset="0"/>
            </a:endParaRPr>
          </a:p>
          <a:p>
            <a:pPr lvl="0">
              <a:lnSpc>
                <a:spcPct val="100000"/>
              </a:lnSpc>
            </a:pPr>
            <a:endParaRPr lang="en-US" dirty="0" smtClean="0">
              <a:latin typeface="Times New Roman" panose="02020603050405020304" pitchFamily="18" charset="0"/>
              <a:cs typeface="Times New Roman" panose="02020603050405020304" pitchFamily="18" charset="0"/>
            </a:endParaRPr>
          </a:p>
          <a:p>
            <a:pPr lvl="0">
              <a:lnSpc>
                <a:spcPct val="100000"/>
              </a:lnSpc>
            </a:pPr>
            <a:endParaRPr lang="en-US" dirty="0">
              <a:latin typeface="Times New Roman" panose="02020603050405020304" pitchFamily="18" charset="0"/>
              <a:cs typeface="Times New Roman" panose="02020603050405020304" pitchFamily="18" charset="0"/>
            </a:endParaRPr>
          </a:p>
          <a:p>
            <a:pPr>
              <a:lnSpc>
                <a:spcPct val="100000"/>
              </a:lnSpc>
            </a:pP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C41F6B7F-BB2F-45A9-9FE1-EBB8D7F4196F}" type="slidenum">
              <a:rPr lang="en-US" smtClean="0"/>
              <a:t>108</a:t>
            </a:fld>
            <a:endParaRPr lang="en-US"/>
          </a:p>
        </p:txBody>
      </p:sp>
    </p:spTree>
    <p:extLst>
      <p:ext uri="{BB962C8B-B14F-4D97-AF65-F5344CB8AC3E}">
        <p14:creationId xmlns:p14="http://schemas.microsoft.com/office/powerpoint/2010/main" val="314457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            MUA(MAIL USER AGENT)</a:t>
            </a:r>
            <a:endParaRPr lang="en-US" sz="28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p:txBody>
          <a:bodyPr>
            <a:normAutofit/>
          </a:bodyPr>
          <a:lstStyle/>
          <a:p>
            <a:pPr marL="342900" lvl="0" indent="-342900">
              <a:lnSpc>
                <a:spcPct val="100000"/>
              </a:lnSpc>
              <a:buFont typeface="Wingdings" panose="05000000000000000000" pitchFamily="2" charset="2"/>
              <a:buChar char="Ø"/>
            </a:pPr>
            <a:r>
              <a:rPr kumimoji="0" lang="en-US" altLang="en-US" sz="24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Mail User Agent (</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MUA) is an application which is used to compose, send, and receive emails. </a:t>
            </a:r>
          </a:p>
          <a:p>
            <a:pPr marL="342900" lvl="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Writes </a:t>
            </a:r>
            <a:r>
              <a:rPr lang="en-US" sz="2400" dirty="0">
                <a:latin typeface="Times New Roman" panose="02020603050405020304" pitchFamily="18" charset="0"/>
                <a:cs typeface="Times New Roman" panose="02020603050405020304" pitchFamily="18" charset="0"/>
              </a:rPr>
              <a:t>e-mail to MTA using SMTP (usually</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lvl="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Reads e-mail delivered by </a:t>
            </a:r>
            <a:r>
              <a:rPr lang="en-US" sz="2400" dirty="0" smtClean="0">
                <a:latin typeface="Times New Roman" panose="02020603050405020304" pitchFamily="18" charset="0"/>
                <a:cs typeface="Times New Roman" panose="02020603050405020304" pitchFamily="18" charset="0"/>
              </a:rPr>
              <a:t>MDA.</a:t>
            </a:r>
          </a:p>
          <a:p>
            <a:pPr>
              <a:lnSpc>
                <a:spcPct val="100000"/>
              </a:lnSpc>
            </a:pPr>
            <a:r>
              <a:rPr lang="en-US" sz="2400" b="1" dirty="0" smtClean="0">
                <a:latin typeface="Times New Roman" panose="02020603050405020304" pitchFamily="18" charset="0"/>
                <a:cs typeface="Times New Roman" panose="02020603050405020304" pitchFamily="18" charset="0"/>
              </a:rPr>
              <a:t>     Examples</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Mozilla Thunderbird, Outlook Express</a:t>
            </a:r>
            <a:r>
              <a:rPr lang="en-US" sz="2400" dirty="0" smtClean="0">
                <a:latin typeface="Times New Roman" panose="02020603050405020304" pitchFamily="18" charset="0"/>
                <a:cs typeface="Times New Roman" panose="02020603050405020304" pitchFamily="18" charset="0"/>
              </a:rPr>
              <a:t>.</a:t>
            </a:r>
          </a:p>
          <a:p>
            <a:pPr marL="342900" lvl="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Format outgoing messages with proper header information and encode the outgoing messages for use by Mail Delivery Agents in routing the messages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lvl="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Allow </a:t>
            </a:r>
            <a:r>
              <a:rPr lang="en-US" sz="2400" dirty="0">
                <a:latin typeface="Times New Roman" panose="02020603050405020304" pitchFamily="18" charset="0"/>
                <a:cs typeface="Times New Roman" panose="02020603050405020304" pitchFamily="18" charset="0"/>
              </a:rPr>
              <a:t>users to read, save, and delete incoming electronic mail messages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lvl="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Schedule MIME Applications to allow the user to experience non-textual </a:t>
            </a:r>
            <a:r>
              <a:rPr lang="en-US" sz="2400" dirty="0" smtClean="0">
                <a:latin typeface="Times New Roman" panose="02020603050405020304" pitchFamily="18" charset="0"/>
                <a:cs typeface="Times New Roman" panose="02020603050405020304" pitchFamily="18" charset="0"/>
              </a:rPr>
              <a:t>information </a:t>
            </a:r>
            <a:r>
              <a:rPr lang="en-US" sz="2400" dirty="0">
                <a:latin typeface="Times New Roman" panose="02020603050405020304" pitchFamily="18" charset="0"/>
                <a:cs typeface="Times New Roman" panose="02020603050405020304" pitchFamily="18" charset="0"/>
              </a:rPr>
              <a:t>attached to incoming electronic mail</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lvl="0">
              <a:lnSpc>
                <a:spcPct val="100000"/>
              </a:lnSpc>
            </a:pPr>
            <a:r>
              <a:rPr lang="en-US" sz="2400" b="1" dirty="0" smtClean="0">
                <a:latin typeface="Times New Roman" panose="02020603050405020304" pitchFamily="18" charset="0"/>
                <a:cs typeface="Times New Roman" panose="02020603050405020304" pitchFamily="18" charset="0"/>
              </a:rPr>
              <a:t>     Example</a:t>
            </a:r>
            <a:r>
              <a:rPr lang="en-US" sz="2400" dirty="0">
                <a:latin typeface="Times New Roman" panose="02020603050405020304" pitchFamily="18" charset="0"/>
                <a:cs typeface="Times New Roman" panose="02020603050405020304" pitchFamily="18" charset="0"/>
              </a:rPr>
              <a:t>: Viewing graphics files or video clips, or listening to audio data.</a:t>
            </a:r>
          </a:p>
          <a:p>
            <a:pPr marL="285750" indent="-285750">
              <a:lnSpc>
                <a:spcPct val="10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0" lvl="0" indent="0">
              <a:buNone/>
            </a:pPr>
            <a:endParaRPr lang="en-US" dirty="0">
              <a:latin typeface="Arial" panose="020B0604020202020204" pitchFamily="34" charset="0"/>
              <a:cs typeface="Arial" panose="020B0604020202020204" pitchFamily="34" charset="0"/>
            </a:endParaRPr>
          </a:p>
          <a:p>
            <a:pPr marL="0" indent="0">
              <a:buNone/>
            </a:pPr>
            <a:endParaRPr kumimoji="0" lang="en-US" alt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C41F6B7F-BB2F-45A9-9FE1-EBB8D7F4196F}" type="slidenum">
              <a:rPr lang="en-US" smtClean="0"/>
              <a:t>109</a:t>
            </a:fld>
            <a:endParaRPr lang="en-US"/>
          </a:p>
        </p:txBody>
      </p:sp>
    </p:spTree>
    <p:extLst>
      <p:ext uri="{BB962C8B-B14F-4D97-AF65-F5344CB8AC3E}">
        <p14:creationId xmlns:p14="http://schemas.microsoft.com/office/powerpoint/2010/main" val="62958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5878"/>
          </a:xfrm>
        </p:spPr>
        <p:txBody>
          <a:bodyPr>
            <a:normAutofit/>
          </a:bodyPr>
          <a:lstStyle/>
          <a:p>
            <a:pPr algn="ctr"/>
            <a:r>
              <a:rPr lang="en-US" sz="4000" b="1" u="sng" dirty="0">
                <a:solidFill>
                  <a:schemeClr val="tx1"/>
                </a:solidFill>
                <a:latin typeface="Calibri" panose="020F0502020204030204" pitchFamily="34" charset="0"/>
                <a:cs typeface="Calibri" panose="020F0502020204030204" pitchFamily="34" charset="0"/>
              </a:rPr>
              <a:t>DHCP Allocation </a:t>
            </a:r>
            <a:r>
              <a:rPr lang="en-US" sz="4000" b="1" u="sng" dirty="0" smtClean="0">
                <a:solidFill>
                  <a:schemeClr val="tx1"/>
                </a:solidFill>
                <a:latin typeface="Calibri" panose="020F0502020204030204" pitchFamily="34" charset="0"/>
                <a:cs typeface="Calibri" panose="020F0502020204030204" pitchFamily="34" charset="0"/>
              </a:rPr>
              <a:t>Methods</a:t>
            </a:r>
            <a:endParaRPr lang="en-US" sz="4000" b="1"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38200" y="1201004"/>
            <a:ext cx="10515600" cy="4975959"/>
          </a:xfrm>
        </p:spPr>
        <p:txBody>
          <a:bodyPr>
            <a:normAutofit/>
          </a:bodyPr>
          <a:lstStyle/>
          <a:p>
            <a:pPr marL="0" indent="0" algn="just">
              <a:lnSpc>
                <a:spcPct val="100000"/>
              </a:lnSpc>
              <a:buNone/>
            </a:pPr>
            <a:r>
              <a:rPr lang="en-US" sz="2400" b="1" dirty="0">
                <a:latin typeface="Calibri" panose="020F0502020204030204" pitchFamily="34" charset="0"/>
                <a:cs typeface="Calibri" panose="020F0502020204030204" pitchFamily="34" charset="0"/>
              </a:rPr>
              <a:t>Dynamic allocation</a:t>
            </a:r>
          </a:p>
          <a:p>
            <a:pPr marL="342900" indent="-342900" algn="just">
              <a:lnSpc>
                <a:spcPct val="10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given IP address is revocable</a:t>
            </a:r>
          </a:p>
          <a:p>
            <a:pPr marL="342900" indent="-342900" algn="just">
              <a:lnSpc>
                <a:spcPct val="10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IP </a:t>
            </a:r>
            <a:r>
              <a:rPr lang="en-US" sz="2400" dirty="0">
                <a:latin typeface="Calibri" panose="020F0502020204030204" pitchFamily="34" charset="0"/>
                <a:cs typeface="Calibri" panose="020F0502020204030204" pitchFamily="34" charset="0"/>
              </a:rPr>
              <a:t>address is given from a Pool (range of IP addresses) at the server</a:t>
            </a:r>
          </a:p>
          <a:p>
            <a:pPr marL="0" indent="0" algn="just">
              <a:lnSpc>
                <a:spcPct val="100000"/>
              </a:lnSpc>
              <a:buNone/>
            </a:pPr>
            <a:r>
              <a:rPr lang="en-US" sz="2400" b="1" dirty="0">
                <a:latin typeface="Calibri" panose="020F0502020204030204" pitchFamily="34" charset="0"/>
                <a:cs typeface="Calibri" panose="020F0502020204030204" pitchFamily="34" charset="0"/>
              </a:rPr>
              <a:t>Automatic allocation</a:t>
            </a:r>
          </a:p>
          <a:p>
            <a:pPr marL="342900" indent="-342900" algn="just">
              <a:lnSpc>
                <a:spcPct val="10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Same method is used in getting the address</a:t>
            </a:r>
          </a:p>
          <a:p>
            <a:pPr marL="342900" indent="-342900" algn="just">
              <a:lnSpc>
                <a:spcPct val="10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Given </a:t>
            </a:r>
            <a:r>
              <a:rPr lang="en-US" sz="2400" dirty="0">
                <a:latin typeface="Calibri" panose="020F0502020204030204" pitchFamily="34" charset="0"/>
                <a:cs typeface="Calibri" panose="020F0502020204030204" pitchFamily="34" charset="0"/>
              </a:rPr>
              <a:t>IP address is never revoked</a:t>
            </a:r>
          </a:p>
          <a:p>
            <a:pPr marL="0" indent="0" algn="just">
              <a:lnSpc>
                <a:spcPct val="100000"/>
              </a:lnSpc>
              <a:buNone/>
            </a:pPr>
            <a:r>
              <a:rPr lang="en-US" sz="2400" b="1" dirty="0">
                <a:latin typeface="Calibri" panose="020F0502020204030204" pitchFamily="34" charset="0"/>
                <a:cs typeface="Calibri" panose="020F0502020204030204" pitchFamily="34" charset="0"/>
              </a:rPr>
              <a:t>Manual allocation:</a:t>
            </a:r>
          </a:p>
          <a:p>
            <a:pPr marL="342900" indent="-342900" algn="just">
              <a:lnSpc>
                <a:spcPct val="100000"/>
              </a:lnSpc>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The address is allocated based on the user’s request</a:t>
            </a:r>
          </a:p>
          <a:p>
            <a:pPr marL="342900" indent="-342900" algn="just">
              <a:lnSpc>
                <a:spcPct val="10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The </a:t>
            </a:r>
            <a:r>
              <a:rPr lang="en-US" sz="2400" dirty="0">
                <a:latin typeface="Calibri" panose="020F0502020204030204" pitchFamily="34" charset="0"/>
                <a:cs typeface="Calibri" panose="020F0502020204030204" pitchFamily="34" charset="0"/>
              </a:rPr>
              <a:t>address could be out of the DHCP allocated pool</a:t>
            </a:r>
          </a:p>
          <a:p>
            <a:pPr marL="0" indent="0" algn="just">
              <a:lnSpc>
                <a:spcPct val="100000"/>
              </a:lnSpc>
              <a:buNone/>
            </a:pPr>
            <a:r>
              <a:rPr lang="en-US" sz="2400" b="1" dirty="0" smtClean="0">
                <a:latin typeface="Calibri" panose="020F0502020204030204" pitchFamily="34" charset="0"/>
                <a:cs typeface="Calibri" panose="020F0502020204030204" pitchFamily="34" charset="0"/>
              </a:rPr>
              <a:t>Based on the identity of the node and the possibility of revoking the above methods differ.</a:t>
            </a:r>
            <a:endParaRPr 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85177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3">
                                            <p:txEl>
                                              <p:pRg st="8" end="8"/>
                                            </p:txEl>
                                          </p:spTgt>
                                        </p:tgtEl>
                                      </p:cBhvr>
                                    </p:animEffect>
                                  </p:childTnLst>
                                </p:cTn>
                              </p:par>
                              <p:par>
                                <p:cTn id="50" presetID="53" presetClass="entr" presetSubtype="16"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 calcmode="lin" valueType="num">
                                      <p:cBhvr>
                                        <p:cTn id="52"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943"/>
            <a:ext cx="10802416" cy="664770"/>
          </a:xfrm>
        </p:spPr>
        <p:txBody>
          <a:bodyPr>
            <a:normAutofit fontScale="90000"/>
          </a:bodyPr>
          <a:lstStyle/>
          <a:p>
            <a:r>
              <a:rPr lang="en-US" sz="2800" b="1" dirty="0" smtClean="0">
                <a:latin typeface="Times New Roman" panose="02020603050405020304" pitchFamily="18" charset="0"/>
                <a:cs typeface="Times New Roman" panose="02020603050405020304" pitchFamily="18" charset="0"/>
              </a:rPr>
              <a:t>                           MTA(MESSAGE TRANSFER AGENT)</a:t>
            </a:r>
            <a:br>
              <a:rPr lang="en-US" sz="2800" b="1" dirty="0" smtClean="0">
                <a:latin typeface="Times New Roman" panose="02020603050405020304" pitchFamily="18" charset="0"/>
                <a:cs typeface="Times New Roman" panose="02020603050405020304" pitchFamily="18" charset="0"/>
              </a:rPr>
            </a:b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8722" y="908720"/>
            <a:ext cx="10954555" cy="5544616"/>
          </a:xfrm>
        </p:spPr>
        <p:txBody>
          <a:bodyPr>
            <a:normAutofit fontScale="25000" lnSpcReduction="20000"/>
          </a:bodyPr>
          <a:lstStyle/>
          <a:p>
            <a:pPr marL="1143000" indent="-1143000">
              <a:buFont typeface="Wingdings" panose="05000000000000000000" pitchFamily="2" charset="2"/>
              <a:buChar char="Ø"/>
            </a:pPr>
            <a:r>
              <a:rPr lang="en-US" sz="9600" dirty="0" smtClean="0">
                <a:latin typeface="Times New Roman" panose="02020603050405020304" pitchFamily="18" charset="0"/>
                <a:cs typeface="Times New Roman" panose="02020603050405020304" pitchFamily="18" charset="0"/>
              </a:rPr>
              <a:t>MTA is </a:t>
            </a:r>
            <a:r>
              <a:rPr lang="en-US" sz="9600" dirty="0">
                <a:latin typeface="Times New Roman" panose="02020603050405020304" pitchFamily="18" charset="0"/>
                <a:cs typeface="Times New Roman" panose="02020603050405020304" pitchFamily="18" charset="0"/>
              </a:rPr>
              <a:t>a software application used within an Internet message handling system (MHS). It is responsible for transferring and routing an electronic mail message from the sender’s computer to the recipient’s </a:t>
            </a:r>
            <a:r>
              <a:rPr lang="en-US" sz="9600" dirty="0" smtClean="0">
                <a:latin typeface="Times New Roman" panose="02020603050405020304" pitchFamily="18" charset="0"/>
                <a:cs typeface="Times New Roman" panose="02020603050405020304" pitchFamily="18" charset="0"/>
              </a:rPr>
              <a:t>computer.</a:t>
            </a:r>
          </a:p>
          <a:p>
            <a:pPr marL="1143000" indent="-1143000">
              <a:buFont typeface="Wingdings" panose="05000000000000000000" pitchFamily="2" charset="2"/>
              <a:buChar char="Ø"/>
            </a:pPr>
            <a:r>
              <a:rPr lang="en-US" sz="9600" dirty="0">
                <a:latin typeface="Times New Roman" panose="02020603050405020304" pitchFamily="18" charset="0"/>
                <a:cs typeface="Times New Roman" panose="02020603050405020304" pitchFamily="18" charset="0"/>
              </a:rPr>
              <a:t>The main function of the MTA is forwarding the incoming message to the proper end-user or </a:t>
            </a:r>
            <a:r>
              <a:rPr lang="en-US" sz="9600" dirty="0" smtClean="0">
                <a:latin typeface="Times New Roman" panose="02020603050405020304" pitchFamily="18" charset="0"/>
                <a:cs typeface="Times New Roman" panose="02020603050405020304" pitchFamily="18" charset="0"/>
              </a:rPr>
              <a:t>destination.</a:t>
            </a:r>
            <a:r>
              <a:rPr lang="en-US" sz="9600" dirty="0">
                <a:latin typeface="Times New Roman" panose="02020603050405020304" pitchFamily="18" charset="0"/>
                <a:cs typeface="Times New Roman" panose="02020603050405020304" pitchFamily="18" charset="0"/>
              </a:rPr>
              <a:t> MTA is also known as mail </a:t>
            </a:r>
            <a:r>
              <a:rPr lang="en-US" sz="9600" dirty="0" smtClean="0">
                <a:latin typeface="Times New Roman" panose="02020603050405020304" pitchFamily="18" charset="0"/>
                <a:cs typeface="Times New Roman" panose="02020603050405020304" pitchFamily="18" charset="0"/>
              </a:rPr>
              <a:t>relay.</a:t>
            </a:r>
          </a:p>
          <a:p>
            <a:pPr marL="1143000" indent="-1143000">
              <a:buFont typeface="Wingdings" panose="05000000000000000000" pitchFamily="2" charset="2"/>
              <a:buChar char="Ø"/>
            </a:pPr>
            <a:r>
              <a:rPr lang="en-US" sz="9600" dirty="0" smtClean="0">
                <a:latin typeface="Times New Roman" panose="02020603050405020304" pitchFamily="18" charset="0"/>
                <a:cs typeface="Times New Roman" panose="02020603050405020304" pitchFamily="18" charset="0"/>
              </a:rPr>
              <a:t>The </a:t>
            </a:r>
            <a:r>
              <a:rPr lang="en-US" sz="9600" dirty="0">
                <a:latin typeface="Times New Roman" panose="02020603050405020304" pitchFamily="18" charset="0"/>
                <a:cs typeface="Times New Roman" panose="02020603050405020304" pitchFamily="18" charset="0"/>
              </a:rPr>
              <a:t>MTA’s operational activities are always performed on the back end, but a user is unaware of these because he or she will interact </a:t>
            </a:r>
            <a:r>
              <a:rPr lang="en-US" sz="9600" dirty="0" smtClean="0">
                <a:latin typeface="Times New Roman" panose="02020603050405020304" pitchFamily="18" charset="0"/>
                <a:cs typeface="Times New Roman" panose="02020603050405020304" pitchFamily="18" charset="0"/>
              </a:rPr>
              <a:t>with an email client interface.</a:t>
            </a:r>
          </a:p>
          <a:p>
            <a:r>
              <a:rPr lang="en-US" sz="9600" dirty="0">
                <a:latin typeface="Times New Roman" panose="02020603050405020304" pitchFamily="18" charset="0"/>
                <a:cs typeface="Times New Roman" panose="02020603050405020304" pitchFamily="18" charset="0"/>
              </a:rPr>
              <a:t> </a:t>
            </a:r>
            <a:r>
              <a:rPr lang="en-US" sz="9600" dirty="0" smtClean="0">
                <a:latin typeface="Times New Roman" panose="02020603050405020304" pitchFamily="18" charset="0"/>
                <a:cs typeface="Times New Roman" panose="02020603050405020304" pitchFamily="18" charset="0"/>
              </a:rPr>
              <a:t>              Some major functions of MTA :</a:t>
            </a:r>
          </a:p>
          <a:p>
            <a:pPr marL="1143000" lvl="0" indent="-1143000">
              <a:buFont typeface="Wingdings" panose="05000000000000000000" pitchFamily="2" charset="2"/>
              <a:buChar char="Ø"/>
            </a:pPr>
            <a:r>
              <a:rPr lang="en-US" sz="9600" dirty="0" smtClean="0">
                <a:latin typeface="Times New Roman" panose="02020603050405020304" pitchFamily="18" charset="0"/>
                <a:cs typeface="Times New Roman" panose="02020603050405020304" pitchFamily="18" charset="0"/>
              </a:rPr>
              <a:t>Receiving </a:t>
            </a:r>
            <a:r>
              <a:rPr lang="en-US" sz="9600" dirty="0">
                <a:latin typeface="Times New Roman" panose="02020603050405020304" pitchFamily="18" charset="0"/>
                <a:cs typeface="Times New Roman" panose="02020603050405020304" pitchFamily="18" charset="0"/>
              </a:rPr>
              <a:t>all messages that are transmitted from other user agents for further </a:t>
            </a:r>
            <a:r>
              <a:rPr lang="en-US" sz="9600" dirty="0" smtClean="0">
                <a:latin typeface="Times New Roman" panose="02020603050405020304" pitchFamily="18" charset="0"/>
                <a:cs typeface="Times New Roman" panose="02020603050405020304" pitchFamily="18" charset="0"/>
              </a:rPr>
              <a:t>transmission.</a:t>
            </a:r>
            <a:endParaRPr lang="en-US" sz="9600" dirty="0">
              <a:latin typeface="Times New Roman" panose="02020603050405020304" pitchFamily="18" charset="0"/>
              <a:cs typeface="Times New Roman" panose="02020603050405020304" pitchFamily="18" charset="0"/>
            </a:endParaRPr>
          </a:p>
          <a:p>
            <a:pPr marL="1143000" lvl="0" indent="-1143000">
              <a:buFont typeface="Wingdings" panose="05000000000000000000" pitchFamily="2" charset="2"/>
              <a:buChar char="Ø"/>
            </a:pPr>
            <a:r>
              <a:rPr lang="en-US" sz="9600" dirty="0">
                <a:latin typeface="Times New Roman" panose="02020603050405020304" pitchFamily="18" charset="0"/>
                <a:cs typeface="Times New Roman" panose="02020603050405020304" pitchFamily="18" charset="0"/>
              </a:rPr>
              <a:t>Keeping track of each and every activity and analyzing and storing the recipient list to perform future routing </a:t>
            </a:r>
            <a:r>
              <a:rPr lang="en-US" sz="9600" dirty="0" smtClean="0">
                <a:latin typeface="Times New Roman" panose="02020603050405020304" pitchFamily="18" charset="0"/>
                <a:cs typeface="Times New Roman" panose="02020603050405020304" pitchFamily="18" charset="0"/>
              </a:rPr>
              <a:t>functions.</a:t>
            </a:r>
          </a:p>
          <a:p>
            <a:pPr marL="1143000" lvl="0" indent="-1143000">
              <a:buFont typeface="Wingdings" panose="05000000000000000000" pitchFamily="2" charset="2"/>
              <a:buChar char="Ø"/>
            </a:pPr>
            <a:r>
              <a:rPr lang="en-US" sz="9600" dirty="0" smtClean="0">
                <a:latin typeface="Times New Roman" panose="02020603050405020304" pitchFamily="18" charset="0"/>
                <a:cs typeface="Times New Roman" panose="02020603050405020304" pitchFamily="18" charset="0"/>
              </a:rPr>
              <a:t>Sending auto-responses about non delivery when a message does not reach its intended destination.</a:t>
            </a:r>
          </a:p>
          <a:p>
            <a:pPr lvl="0"/>
            <a:endParaRPr lang="en-US" sz="5000" dirty="0" smtClean="0"/>
          </a:p>
          <a:p>
            <a:endParaRPr lang="en-US" sz="2400" dirty="0" smtClean="0"/>
          </a:p>
          <a:p>
            <a:endParaRPr lang="en-US" sz="2400" dirty="0" smtClean="0"/>
          </a:p>
          <a:p>
            <a:endParaRPr lang="en-US" sz="2400" dirty="0" smtClean="0"/>
          </a:p>
          <a:p>
            <a:endParaRPr lang="en-US" sz="2400" dirty="0" smtClean="0"/>
          </a:p>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C41F6B7F-BB2F-45A9-9FE1-EBB8D7F4196F}" type="slidenum">
              <a:rPr lang="en-US" smtClean="0"/>
              <a:t>110</a:t>
            </a:fld>
            <a:endParaRPr lang="en-US"/>
          </a:p>
        </p:txBody>
      </p:sp>
    </p:spTree>
    <p:extLst>
      <p:ext uri="{BB962C8B-B14F-4D97-AF65-F5344CB8AC3E}">
        <p14:creationId xmlns:p14="http://schemas.microsoft.com/office/powerpoint/2010/main" val="222456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839155" y="100473"/>
            <a:ext cx="10153650" cy="503237"/>
          </a:xfrm>
        </p:spPr>
        <p:txBody>
          <a:bodyPr/>
          <a:lstStyle/>
          <a:p>
            <a:pPr algn="ct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MDA / LDA</a:t>
            </a:r>
            <a:endPar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623392" y="603710"/>
            <a:ext cx="10585176" cy="4893647"/>
          </a:xfrm>
          <a:prstGeom prst="rect">
            <a:avLst/>
          </a:prstGeom>
        </p:spPr>
        <p:txBody>
          <a:bodyPr wrap="square">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MDA</a:t>
            </a:r>
            <a:r>
              <a:rPr lang="en-US" sz="2400" dirty="0">
                <a:latin typeface="Times New Roman" panose="02020603050405020304" pitchFamily="18" charset="0"/>
                <a:cs typeface="Times New Roman" panose="02020603050405020304" pitchFamily="18" charset="0"/>
              </a:rPr>
              <a:t> is a Mail Delivery Agent </a:t>
            </a:r>
            <a:r>
              <a:rPr lang="en-US" sz="2400" dirty="0" smtClean="0">
                <a:latin typeface="Times New Roman" panose="02020603050405020304" pitchFamily="18" charset="0"/>
                <a:cs typeface="Times New Roman" panose="02020603050405020304" pitchFamily="18" charset="0"/>
              </a:rPr>
              <a:t>(or) </a:t>
            </a:r>
            <a:r>
              <a:rPr lang="en-US" sz="2400" dirty="0">
                <a:latin typeface="Times New Roman" panose="02020603050405020304" pitchFamily="18" charset="0"/>
                <a:cs typeface="Times New Roman" panose="02020603050405020304" pitchFamily="18" charset="0"/>
              </a:rPr>
              <a:t>Message Delivery </a:t>
            </a:r>
            <a:r>
              <a:rPr lang="en-US" sz="2400" dirty="0" smtClean="0">
                <a:latin typeface="Times New Roman" panose="02020603050405020304" pitchFamily="18" charset="0"/>
                <a:cs typeface="Times New Roman" panose="02020603050405020304" pitchFamily="18" charset="0"/>
              </a:rPr>
              <a:t>Agent and </a:t>
            </a:r>
            <a:r>
              <a:rPr lang="en-US" sz="2400" b="1" dirty="0" smtClean="0">
                <a:latin typeface="Times New Roman" panose="02020603050405020304" pitchFamily="18" charset="0"/>
                <a:cs typeface="Times New Roman" panose="02020603050405020304" pitchFamily="18" charset="0"/>
              </a:rPr>
              <a:t>LDA</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 Local Delivery </a:t>
            </a:r>
            <a:r>
              <a:rPr lang="en-US" sz="2400" dirty="0" smtClean="0">
                <a:latin typeface="Times New Roman" panose="02020603050405020304" pitchFamily="18" charset="0"/>
                <a:cs typeface="Times New Roman" panose="02020603050405020304" pitchFamily="18" charset="0"/>
              </a:rPr>
              <a:t>Agent.</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MDA </a:t>
            </a:r>
            <a:r>
              <a:rPr lang="en-US" sz="2400" dirty="0">
                <a:latin typeface="Times New Roman" panose="02020603050405020304" pitchFamily="18" charset="0"/>
                <a:cs typeface="Times New Roman" panose="02020603050405020304" pitchFamily="18" charset="0"/>
              </a:rPr>
              <a:t>is a computer software component that is responsible for the delivery of e-mail messages to a local </a:t>
            </a:r>
            <a:r>
              <a:rPr lang="en-US" sz="2400" dirty="0" smtClean="0">
                <a:latin typeface="Times New Roman" panose="02020603050405020304" pitchFamily="18" charset="0"/>
                <a:cs typeface="Times New Roman" panose="02020603050405020304" pitchFamily="18" charset="0"/>
              </a:rPr>
              <a:t>recipient's(clients) </a:t>
            </a:r>
            <a:r>
              <a:rPr lang="en-US" sz="2400" dirty="0">
                <a:latin typeface="Times New Roman" panose="02020603050405020304" pitchFamily="18" charset="0"/>
                <a:cs typeface="Times New Roman" panose="02020603050405020304" pitchFamily="18" charset="0"/>
              </a:rPr>
              <a:t>mailbox</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Within a destination mail server, local MDA accepts an incoming email from remote MTA</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MDA’s </a:t>
            </a:r>
            <a:r>
              <a:rPr lang="en-US" sz="2400" dirty="0">
                <a:latin typeface="Times New Roman" panose="02020603050405020304" pitchFamily="18" charset="0"/>
                <a:cs typeface="Times New Roman" panose="02020603050405020304" pitchFamily="18" charset="0"/>
              </a:rPr>
              <a:t>do not transport messages between systems or </a:t>
            </a:r>
            <a:r>
              <a:rPr lang="en-US" sz="2400" dirty="0" smtClean="0">
                <a:latin typeface="Times New Roman" panose="02020603050405020304" pitchFamily="18" charset="0"/>
                <a:cs typeface="Times New Roman" panose="02020603050405020304" pitchFamily="18" charset="0"/>
              </a:rPr>
              <a:t>interface only </a:t>
            </a:r>
            <a:r>
              <a:rPr lang="en-US" sz="2400" dirty="0">
                <a:latin typeface="Times New Roman" panose="02020603050405020304" pitchFamily="18" charset="0"/>
                <a:cs typeface="Times New Roman" panose="02020603050405020304" pitchFamily="18" charset="0"/>
              </a:rPr>
              <a:t>with the end user. </a:t>
            </a: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Delivers mail to other MTA.</a:t>
            </a:r>
          </a:p>
          <a:p>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375920" y="3235199"/>
            <a:ext cx="4464496" cy="3273192"/>
          </a:xfrm>
          <a:prstGeom prst="rect">
            <a:avLst/>
          </a:prstGeom>
        </p:spPr>
      </p:pic>
    </p:spTree>
    <p:extLst>
      <p:ext uri="{BB962C8B-B14F-4D97-AF65-F5344CB8AC3E}">
        <p14:creationId xmlns:p14="http://schemas.microsoft.com/office/powerpoint/2010/main" val="202091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52184" y="994577"/>
            <a:ext cx="3882732" cy="5272783"/>
          </a:xfrm>
          <a:prstGeom prst="rect">
            <a:avLst/>
          </a:prstGeom>
        </p:spPr>
      </p:pic>
      <p:sp>
        <p:nvSpPr>
          <p:cNvPr id="4" name="Rectangle 3"/>
          <p:cNvSpPr/>
          <p:nvPr/>
        </p:nvSpPr>
        <p:spPr>
          <a:xfrm>
            <a:off x="407368" y="978404"/>
            <a:ext cx="7128792" cy="5262979"/>
          </a:xfrm>
          <a:prstGeom prst="rect">
            <a:avLst/>
          </a:prstGeom>
        </p:spPr>
        <p:txBody>
          <a:bodyPr wrap="square">
            <a:spAutoFit/>
          </a:bodyPr>
          <a:lstStyle/>
          <a:p>
            <a:r>
              <a:rPr lang="en-US" sz="2400" dirty="0">
                <a:solidFill>
                  <a:srgbClr val="29303B"/>
                </a:solidFill>
                <a:latin typeface="Times New Roman" panose="02020603050405020304" pitchFamily="18" charset="0"/>
                <a:cs typeface="Times New Roman" panose="02020603050405020304" pitchFamily="18" charset="0"/>
              </a:rPr>
              <a:t>The recipient’s MTA receives the email and passes it on to a </a:t>
            </a:r>
            <a:r>
              <a:rPr lang="en-US" sz="2400" b="1" dirty="0">
                <a:solidFill>
                  <a:srgbClr val="29303B"/>
                </a:solidFill>
                <a:latin typeface="Times New Roman" panose="02020603050405020304" pitchFamily="18" charset="0"/>
                <a:cs typeface="Times New Roman" panose="02020603050405020304" pitchFamily="18" charset="0"/>
              </a:rPr>
              <a:t>Mail Delivery Agent (MDA)</a:t>
            </a:r>
            <a:r>
              <a:rPr lang="en-US" sz="2400" dirty="0">
                <a:solidFill>
                  <a:srgbClr val="29303B"/>
                </a:solidFill>
                <a:latin typeface="Times New Roman" panose="02020603050405020304" pitchFamily="18" charset="0"/>
                <a:cs typeface="Times New Roman" panose="02020603050405020304" pitchFamily="18" charset="0"/>
              </a:rPr>
              <a:t>. An MDA manages the user’s mailbox and handles mails for delivery to the MUA using either the POP or IMAP protocol</a:t>
            </a:r>
            <a:r>
              <a:rPr lang="en-US" sz="2400" dirty="0" smtClean="0">
                <a:solidFill>
                  <a:srgbClr val="29303B"/>
                </a:solidFill>
                <a:latin typeface="Times New Roman" panose="02020603050405020304" pitchFamily="18" charset="0"/>
                <a:cs typeface="Times New Roman" panose="02020603050405020304" pitchFamily="18" charset="0"/>
              </a:rPr>
              <a:t>.</a:t>
            </a:r>
          </a:p>
          <a:p>
            <a:endParaRPr lang="en-US" sz="2400" dirty="0">
              <a:solidFill>
                <a:srgbClr val="29303B"/>
              </a:solidFill>
              <a:latin typeface="Times New Roman" panose="02020603050405020304" pitchFamily="18" charset="0"/>
              <a:cs typeface="Times New Roman" panose="02020603050405020304" pitchFamily="18" charset="0"/>
            </a:endParaRPr>
          </a:p>
          <a:p>
            <a:r>
              <a:rPr lang="en-US" sz="2400" b="1" dirty="0">
                <a:solidFill>
                  <a:srgbClr val="000000"/>
                </a:solidFill>
                <a:latin typeface="Times New Roman" panose="02020603050405020304" pitchFamily="18" charset="0"/>
                <a:cs typeface="Times New Roman" panose="02020603050405020304" pitchFamily="18" charset="0"/>
              </a:rPr>
              <a:t>MDA </a:t>
            </a:r>
            <a:r>
              <a:rPr lang="en-US" sz="2400" b="1" dirty="0" smtClean="0">
                <a:solidFill>
                  <a:srgbClr val="000000"/>
                </a:solidFill>
                <a:latin typeface="Times New Roman" panose="02020603050405020304" pitchFamily="18" charset="0"/>
                <a:cs typeface="Times New Roman" panose="02020603050405020304" pitchFamily="18" charset="0"/>
              </a:rPr>
              <a:t>Software</a:t>
            </a: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Proc mail</a:t>
            </a:r>
            <a:endParaRPr lang="en-US" sz="2400" dirty="0">
              <a:solidFill>
                <a:srgbClr val="22222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Mail drop</a:t>
            </a:r>
            <a:r>
              <a:rPr lang="en-US" sz="2400" dirty="0">
                <a:solidFill>
                  <a:srgbClr val="222222"/>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Dovecot</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Postfix</a:t>
            </a: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Cyrus </a:t>
            </a:r>
          </a:p>
          <a:p>
            <a:endParaRPr lang="en-US" sz="2400" b="1" dirty="0" smtClean="0">
              <a:solidFill>
                <a:srgbClr val="000000"/>
              </a:solidFill>
              <a:latin typeface="Times New Roman" panose="02020603050405020304" pitchFamily="18" charset="0"/>
              <a:cs typeface="Times New Roman" panose="02020603050405020304" pitchFamily="18" charset="0"/>
            </a:endParaRPr>
          </a:p>
          <a:p>
            <a:endParaRPr lang="en-US" sz="2400" b="1" dirty="0" smtClean="0">
              <a:solidFill>
                <a:srgbClr val="000000"/>
              </a:solidFill>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407368" y="247810"/>
            <a:ext cx="11083532" cy="859536"/>
          </a:xfrm>
        </p:spPr>
        <p:txBody>
          <a:bodyPr/>
          <a:lstStyle/>
          <a:p>
            <a:pPr algn="ctr"/>
            <a:r>
              <a:rPr lang="en-US" dirty="0" smtClean="0"/>
              <a:t>MDA/LDA</a:t>
            </a:r>
            <a:endParaRPr lang="en-US" dirty="0"/>
          </a:p>
        </p:txBody>
      </p:sp>
      <p:sp>
        <p:nvSpPr>
          <p:cNvPr id="6" name="Slide Number Placeholder 5"/>
          <p:cNvSpPr>
            <a:spLocks noGrp="1"/>
          </p:cNvSpPr>
          <p:nvPr>
            <p:ph type="sldNum" sz="quarter" idx="12"/>
          </p:nvPr>
        </p:nvSpPr>
        <p:spPr/>
        <p:txBody>
          <a:bodyPr/>
          <a:lstStyle/>
          <a:p>
            <a:fld id="{C41F6B7F-BB2F-45A9-9FE1-EBB8D7F4196F}" type="slidenum">
              <a:rPr lang="en-US" smtClean="0"/>
              <a:t>112</a:t>
            </a:fld>
            <a:endParaRPr lang="en-US"/>
          </a:p>
        </p:txBody>
      </p:sp>
    </p:spTree>
    <p:extLst>
      <p:ext uri="{BB962C8B-B14F-4D97-AF65-F5344CB8AC3E}">
        <p14:creationId xmlns:p14="http://schemas.microsoft.com/office/powerpoint/2010/main" val="150907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981200" y="533400"/>
            <a:ext cx="8229600" cy="884238"/>
          </a:xfrm>
        </p:spPr>
        <p:txBody>
          <a:bodyPr>
            <a:normAutofit/>
          </a:bodyPr>
          <a:lstStyle/>
          <a:p>
            <a:pPr algn="ctr" eaLnBrk="1" hangingPunct="1"/>
            <a:r>
              <a:rPr lang="en-US" altLang="en-US" sz="2800" dirty="0" smtClean="0">
                <a:latin typeface="Times New Roman" panose="02020603050405020304" pitchFamily="18" charset="0"/>
                <a:cs typeface="Times New Roman" panose="02020603050405020304" pitchFamily="18" charset="0"/>
              </a:rPr>
              <a:t>SMTP</a:t>
            </a:r>
          </a:p>
        </p:txBody>
      </p:sp>
      <p:sp>
        <p:nvSpPr>
          <p:cNvPr id="5123" name="Rectangle 3"/>
          <p:cNvSpPr>
            <a:spLocks noGrp="1" noChangeArrowheads="1"/>
          </p:cNvSpPr>
          <p:nvPr>
            <p:ph type="body" idx="1"/>
          </p:nvPr>
        </p:nvSpPr>
        <p:spPr/>
        <p:txBody>
          <a:bodyPr/>
          <a:lstStyle/>
          <a:p>
            <a:pPr eaLnBrk="1" hangingPunct="1">
              <a:lnSpc>
                <a:spcPct val="90000"/>
              </a:lnSpc>
              <a:defRPr/>
            </a:pPr>
            <a:endParaRPr lang="en-US" altLang="en-US" sz="2400" dirty="0">
              <a:latin typeface="Times New Roman" panose="02020603050405020304" pitchFamily="18" charset="0"/>
              <a:cs typeface="Times New Roman" panose="02020603050405020304" pitchFamily="18" charset="0"/>
            </a:endParaRPr>
          </a:p>
          <a:p>
            <a:pPr marL="342900" indent="-342900" eaLnBrk="1" hangingPunct="1">
              <a:lnSpc>
                <a:spcPct val="100000"/>
              </a:lnSpc>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What is SMTP?</a:t>
            </a:r>
          </a:p>
          <a:p>
            <a:pPr lvl="1" eaLnBrk="1" hangingPunct="1">
              <a:lnSpc>
                <a:spcPct val="100000"/>
              </a:lnSpc>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Simple Mail Transfer Protocol</a:t>
            </a:r>
          </a:p>
          <a:p>
            <a:pPr lvl="1" eaLnBrk="1" hangingPunct="1">
              <a:lnSpc>
                <a:spcPct val="100000"/>
              </a:lnSpc>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SMTP server – every email client interfaces to send email</a:t>
            </a:r>
          </a:p>
          <a:p>
            <a:pPr lvl="1" eaLnBrk="1" hangingPunct="1">
              <a:lnSpc>
                <a:spcPct val="100000"/>
              </a:lnSpc>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List of SMTP servers in transit - Check the headers on your email!</a:t>
            </a:r>
          </a:p>
          <a:p>
            <a:pPr lvl="1" eaLnBrk="1" hangingPunct="1">
              <a:lnSpc>
                <a:spcPct val="100000"/>
              </a:lnSpc>
              <a:buFont typeface="Wingdings" panose="05000000000000000000" pitchFamily="2" charset="2"/>
              <a:buChar char="Ø"/>
              <a:defRPr/>
            </a:pPr>
            <a:r>
              <a:rPr lang="en-US" altLang="en-US" sz="2400" dirty="0">
                <a:latin typeface="Times New Roman" panose="02020603050405020304" pitchFamily="18" charset="0"/>
                <a:cs typeface="Times New Roman" panose="02020603050405020304" pitchFamily="18" charset="0"/>
              </a:rPr>
              <a:t>Port no:25</a:t>
            </a:r>
          </a:p>
          <a:p>
            <a:pPr marL="457200" lvl="1" indent="0">
              <a:lnSpc>
                <a:spcPct val="90000"/>
              </a:lnSpc>
              <a:buNone/>
              <a:defRPr/>
            </a:pPr>
            <a:endParaRPr lang="en-US" altLang="en-US" sz="2400" dirty="0"/>
          </a:p>
          <a:p>
            <a:pPr eaLnBrk="1" hangingPunct="1">
              <a:lnSpc>
                <a:spcPct val="90000"/>
              </a:lnSpc>
              <a:defRPr/>
            </a:pPr>
            <a:endParaRPr lang="en-US" altLang="en-US" sz="2800" dirty="0"/>
          </a:p>
        </p:txBody>
      </p:sp>
    </p:spTree>
    <p:extLst>
      <p:ext uri="{BB962C8B-B14F-4D97-AF65-F5344CB8AC3E}">
        <p14:creationId xmlns:p14="http://schemas.microsoft.com/office/powerpoint/2010/main" val="15197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algn="ctr" eaLnBrk="1" hangingPunct="1"/>
            <a:r>
              <a:rPr lang="en-US" altLang="en-US" sz="2800" dirty="0" smtClean="0">
                <a:latin typeface="Times New Roman" panose="02020603050405020304" pitchFamily="18" charset="0"/>
                <a:cs typeface="Times New Roman" panose="02020603050405020304" pitchFamily="18" charset="0"/>
              </a:rPr>
              <a:t>MULTIPART MESSAGES</a:t>
            </a:r>
          </a:p>
        </p:txBody>
      </p:sp>
      <p:sp>
        <p:nvSpPr>
          <p:cNvPr id="5123" name="Rectangle 3"/>
          <p:cNvSpPr>
            <a:spLocks noGrp="1" noChangeArrowheads="1"/>
          </p:cNvSpPr>
          <p:nvPr>
            <p:ph type="body" idx="1"/>
          </p:nvPr>
        </p:nvSpPr>
        <p:spPr/>
        <p:txBody>
          <a:bodyPr/>
          <a:lstStyle/>
          <a:p>
            <a:pPr marL="457200" indent="-457200" eaLnBrk="1" hangingPunct="1">
              <a:lnSpc>
                <a:spcPct val="100000"/>
              </a:lnSpc>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But can we send multipart messages with attachments?</a:t>
            </a:r>
          </a:p>
          <a:p>
            <a:pPr lvl="1" eaLnBrk="1" hangingPunct="1">
              <a:lnSpc>
                <a:spcPct val="100000"/>
              </a:lnSpc>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YES</a:t>
            </a:r>
          </a:p>
          <a:p>
            <a:pPr lvl="1" eaLnBrk="1" hangingPunct="1">
              <a:lnSpc>
                <a:spcPct val="100000"/>
              </a:lnSpc>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SMTP is only a delivery mechanism, nothing to do with contents</a:t>
            </a:r>
          </a:p>
          <a:p>
            <a:pPr marL="457200" indent="-457200" eaLnBrk="1" hangingPunct="1">
              <a:lnSpc>
                <a:spcPct val="100000"/>
              </a:lnSpc>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Your assignment</a:t>
            </a:r>
          </a:p>
          <a:p>
            <a:pPr lvl="1" eaLnBrk="1" hangingPunct="1">
              <a:lnSpc>
                <a:spcPct val="100000"/>
              </a:lnSpc>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Simple text</a:t>
            </a:r>
          </a:p>
          <a:p>
            <a:pPr lvl="1" eaLnBrk="1" hangingPunct="1"/>
            <a:endParaRPr lang="en-US" altLang="en-US" sz="2400" dirty="0"/>
          </a:p>
          <a:p>
            <a:pPr eaLnBrk="1" hangingPunct="1"/>
            <a:endParaRPr lang="en-US" altLang="en-US" dirty="0" smtClean="0"/>
          </a:p>
        </p:txBody>
      </p:sp>
    </p:spTree>
    <p:extLst>
      <p:ext uri="{BB962C8B-B14F-4D97-AF65-F5344CB8AC3E}">
        <p14:creationId xmlns:p14="http://schemas.microsoft.com/office/powerpoint/2010/main" val="399420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POP3</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34290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a simple </a:t>
            </a:r>
            <a:r>
              <a:rPr lang="en-US" sz="2400" dirty="0" smtClean="0">
                <a:latin typeface="Times New Roman" panose="02020603050405020304" pitchFamily="18" charset="0"/>
                <a:cs typeface="Times New Roman" panose="02020603050405020304" pitchFamily="18" charset="0"/>
              </a:rPr>
              <a:t>protocol</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used for opening the remote e-mail boxes.</a:t>
            </a:r>
          </a:p>
          <a:p>
            <a:pPr marL="34290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protocol is defined in RFC </a:t>
            </a:r>
            <a:r>
              <a:rPr lang="en-US" sz="2400" dirty="0" smtClean="0">
                <a:latin typeface="Times New Roman" panose="02020603050405020304" pitchFamily="18" charset="0"/>
                <a:cs typeface="Times New Roman" panose="02020603050405020304" pitchFamily="18" charset="0"/>
              </a:rPr>
              <a:t>1225.</a:t>
            </a:r>
          </a:p>
          <a:p>
            <a:pPr marL="34290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Post Office Protocol version 3 (POP3) is a message access protocol that enables the client to fetch an e-mail from the remote mail </a:t>
            </a:r>
            <a:r>
              <a:rPr lang="en-US" sz="2400" dirty="0" smtClean="0">
                <a:latin typeface="Times New Roman" panose="02020603050405020304" pitchFamily="18" charset="0"/>
                <a:cs typeface="Times New Roman" panose="02020603050405020304" pitchFamily="18" charset="0"/>
              </a:rPr>
              <a:t>server.</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POP3 server stores messages for each user until the user connects to download and read them using a POP3 client</a:t>
            </a:r>
          </a:p>
        </p:txBody>
      </p:sp>
      <p:sp>
        <p:nvSpPr>
          <p:cNvPr id="4" name="Slide Number Placeholder 3"/>
          <p:cNvSpPr>
            <a:spLocks noGrp="1"/>
          </p:cNvSpPr>
          <p:nvPr>
            <p:ph type="sldNum" sz="quarter" idx="12"/>
          </p:nvPr>
        </p:nvSpPr>
        <p:spPr/>
        <p:txBody>
          <a:bodyPr/>
          <a:lstStyle/>
          <a:p>
            <a:fld id="{C41F6B7F-BB2F-45A9-9FE1-EBB8D7F4196F}" type="slidenum">
              <a:rPr lang="en-US" smtClean="0"/>
              <a:t>115</a:t>
            </a:fld>
            <a:endParaRPr lang="en-US"/>
          </a:p>
        </p:txBody>
      </p:sp>
    </p:spTree>
    <p:extLst>
      <p:ext uri="{BB962C8B-B14F-4D97-AF65-F5344CB8AC3E}">
        <p14:creationId xmlns:p14="http://schemas.microsoft.com/office/powerpoint/2010/main" val="374587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COMMANDS IN POP3</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342900" indent="-342900">
              <a:lnSpc>
                <a:spcPct val="10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stat: </a:t>
            </a:r>
            <a:r>
              <a:rPr lang="en-US" sz="2400" dirty="0">
                <a:latin typeface="Times New Roman" panose="02020603050405020304" pitchFamily="18" charset="0"/>
                <a:cs typeface="Times New Roman" panose="02020603050405020304" pitchFamily="18" charset="0"/>
              </a:rPr>
              <a:t>It asks the server for the number of messages waiting to be retrieved.</a:t>
            </a:r>
          </a:p>
          <a:p>
            <a:pPr marL="342900" indent="-342900">
              <a:lnSpc>
                <a:spcPct val="10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list: </a:t>
            </a:r>
            <a:r>
              <a:rPr lang="en-US" sz="2400" dirty="0">
                <a:latin typeface="Times New Roman" panose="02020603050405020304" pitchFamily="18" charset="0"/>
                <a:cs typeface="Times New Roman" panose="02020603050405020304" pitchFamily="18" charset="0"/>
              </a:rPr>
              <a:t>It determines the size of each message to be retrieved.</a:t>
            </a:r>
          </a:p>
          <a:p>
            <a:pPr marL="342900" indent="-342900">
              <a:lnSpc>
                <a:spcPct val="10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retr: </a:t>
            </a:r>
            <a:r>
              <a:rPr lang="en-US" sz="2400" dirty="0">
                <a:latin typeface="Times New Roman" panose="02020603050405020304" pitchFamily="18" charset="0"/>
                <a:cs typeface="Times New Roman" panose="02020603050405020304" pitchFamily="18" charset="0"/>
              </a:rPr>
              <a:t>It retrieves individual messages </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Quit</a:t>
            </a:r>
            <a:r>
              <a:rPr lang="en-US" sz="2400" dirty="0">
                <a:latin typeface="Times New Roman" panose="02020603050405020304" pitchFamily="18" charset="0"/>
                <a:cs typeface="Times New Roman" panose="02020603050405020304" pitchFamily="18" charset="0"/>
              </a:rPr>
              <a:t>: Ends the POP3 session.</a:t>
            </a:r>
          </a:p>
          <a:p>
            <a:pPr marL="342900" indent="-342900">
              <a:lnSpc>
                <a:spcPct val="100000"/>
              </a:lnSpc>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C41F6B7F-BB2F-45A9-9FE1-EBB8D7F4196F}" type="slidenum">
              <a:rPr lang="en-US" smtClean="0"/>
              <a:t>116</a:t>
            </a:fld>
            <a:endParaRPr lang="en-US"/>
          </a:p>
        </p:txBody>
      </p:sp>
    </p:spTree>
    <p:extLst>
      <p:ext uri="{BB962C8B-B14F-4D97-AF65-F5344CB8AC3E}">
        <p14:creationId xmlns:p14="http://schemas.microsoft.com/office/powerpoint/2010/main" val="243014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MAIL ACCESS BY POP3</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client POP3 software is installed on the receiver's </a:t>
            </a:r>
            <a:r>
              <a:rPr lang="en-US" sz="2400" u="sng" dirty="0">
                <a:latin typeface="Times New Roman" panose="02020603050405020304" pitchFamily="18" charset="0"/>
                <a:cs typeface="Times New Roman" panose="02020603050405020304" pitchFamily="18" charset="0"/>
              </a:rPr>
              <a:t>computer</a:t>
            </a:r>
            <a:r>
              <a:rPr lang="en-US" sz="2400" dirty="0">
                <a:latin typeface="Times New Roman" panose="02020603050405020304" pitchFamily="18" charset="0"/>
                <a:cs typeface="Times New Roman" panose="02020603050405020304" pitchFamily="18" charset="0"/>
              </a:rPr>
              <a:t> the server POP3 software is installed on the mail server.</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POP3  </a:t>
            </a:r>
            <a:r>
              <a:rPr lang="en-US" sz="2400" dirty="0">
                <a:latin typeface="Times New Roman" panose="02020603050405020304" pitchFamily="18" charset="0"/>
                <a:cs typeface="Times New Roman" panose="02020603050405020304" pitchFamily="18" charset="0"/>
              </a:rPr>
              <a:t>uses well-known TCP port 110.</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communication procedure is similar to SMTP and uses ASCII characters.</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POP3 </a:t>
            </a:r>
            <a:r>
              <a:rPr lang="en-US" sz="2400" dirty="0">
                <a:latin typeface="Times New Roman" panose="02020603050405020304" pitchFamily="18" charset="0"/>
                <a:cs typeface="Times New Roman" panose="02020603050405020304" pitchFamily="18" charset="0"/>
              </a:rPr>
              <a:t>begins when user starts the mail reader.</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mail reader calls up the ISP (or mail server) and establishes a TCP connection with </a:t>
            </a:r>
            <a:r>
              <a:rPr lang="en-US" sz="2400" dirty="0" smtClean="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rPr>
              <a:t>message transfer agent at port 110.</a:t>
            </a:r>
          </a:p>
          <a:p>
            <a:pPr marL="285750" indent="-285750">
              <a:lnSpc>
                <a:spcPct val="10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C41F6B7F-BB2F-45A9-9FE1-EBB8D7F4196F}" type="slidenum">
              <a:rPr lang="en-US" smtClean="0"/>
              <a:t>117</a:t>
            </a:fld>
            <a:endParaRPr lang="en-US"/>
          </a:p>
        </p:txBody>
      </p:sp>
    </p:spTree>
    <p:extLst>
      <p:ext uri="{BB962C8B-B14F-4D97-AF65-F5344CB8AC3E}">
        <p14:creationId xmlns:p14="http://schemas.microsoft.com/office/powerpoint/2010/main" val="366953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smtClean="0">
                <a:latin typeface="Times New Roman" panose="02020603050405020304" pitchFamily="18" charset="0"/>
                <a:cs typeface="Times New Roman" panose="02020603050405020304" pitchFamily="18" charset="0"/>
              </a:rPr>
              <a:t>POP3 STATES</a:t>
            </a:r>
            <a:endParaRPr lang="en-US" sz="28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689" y="1844824"/>
            <a:ext cx="9522289" cy="3447069"/>
          </a:xfrm>
        </p:spPr>
      </p:pic>
      <p:sp>
        <p:nvSpPr>
          <p:cNvPr id="3" name="Slide Number Placeholder 2"/>
          <p:cNvSpPr>
            <a:spLocks noGrp="1"/>
          </p:cNvSpPr>
          <p:nvPr>
            <p:ph type="sldNum" sz="quarter" idx="12"/>
          </p:nvPr>
        </p:nvSpPr>
        <p:spPr/>
        <p:txBody>
          <a:bodyPr/>
          <a:lstStyle/>
          <a:p>
            <a:fld id="{C41F6B7F-BB2F-45A9-9FE1-EBB8D7F4196F}" type="slidenum">
              <a:rPr lang="en-US" smtClean="0"/>
              <a:t>118</a:t>
            </a:fld>
            <a:endParaRPr lang="en-US"/>
          </a:p>
        </p:txBody>
      </p:sp>
    </p:spTree>
    <p:extLst>
      <p:ext uri="{BB962C8B-B14F-4D97-AF65-F5344CB8AC3E}">
        <p14:creationId xmlns:p14="http://schemas.microsoft.com/office/powerpoint/2010/main" val="50177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8" y="260648"/>
            <a:ext cx="10515600" cy="1325563"/>
          </a:xfrm>
        </p:spPr>
        <p:txBody>
          <a:bodyPr>
            <a:normAutofit/>
          </a:bodyPr>
          <a:lstStyle/>
          <a:p>
            <a:pPr algn="ctr"/>
            <a:r>
              <a:rPr lang="en-US" sz="2800" dirty="0" smtClean="0">
                <a:latin typeface="Times New Roman" panose="02020603050405020304" pitchFamily="18" charset="0"/>
                <a:cs typeface="Times New Roman" panose="02020603050405020304" pitchFamily="18" charset="0"/>
              </a:rPr>
              <a:t>AUTHORIZATION STATE</a:t>
            </a:r>
            <a:endParaRPr lang="en-US" sz="2800" dirty="0">
              <a:latin typeface="Times New Roman" panose="02020603050405020304" pitchFamily="18" charset="0"/>
              <a:cs typeface="Times New Roman" panose="02020603050405020304" pitchFamily="18" charset="0"/>
            </a:endParaRPr>
          </a:p>
        </p:txBody>
      </p:sp>
      <p:pic>
        <p:nvPicPr>
          <p:cNvPr id="4" name="Picture 5" descr="popau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03386" y="1173186"/>
            <a:ext cx="8785225" cy="5119687"/>
          </a:xfrm>
          <a:prstGeom prst="rect">
            <a:avLst/>
          </a:prstGeom>
          <a:ln w="228600" cap="sq" cmpd="thickThin">
            <a:solidFill>
              <a:srgbClr val="000000"/>
            </a:solidFill>
            <a:prstDash val="solid"/>
            <a:miter lim="800000"/>
          </a:ln>
          <a:effectLst>
            <a:innerShdw blurRad="76200">
              <a:srgbClr val="000000"/>
            </a:innerShdw>
          </a:effectLst>
        </p:spPr>
      </p:pic>
      <p:sp>
        <p:nvSpPr>
          <p:cNvPr id="3" name="Slide Number Placeholder 2"/>
          <p:cNvSpPr>
            <a:spLocks noGrp="1"/>
          </p:cNvSpPr>
          <p:nvPr>
            <p:ph type="sldNum" sz="quarter" idx="12"/>
          </p:nvPr>
        </p:nvSpPr>
        <p:spPr/>
        <p:txBody>
          <a:bodyPr/>
          <a:lstStyle/>
          <a:p>
            <a:fld id="{C41F6B7F-BB2F-45A9-9FE1-EBB8D7F4196F}" type="slidenum">
              <a:rPr lang="en-US" smtClean="0"/>
              <a:t>119</a:t>
            </a:fld>
            <a:endParaRPr lang="en-US"/>
          </a:p>
        </p:txBody>
      </p:sp>
    </p:spTree>
    <p:extLst>
      <p:ext uri="{BB962C8B-B14F-4D97-AF65-F5344CB8AC3E}">
        <p14:creationId xmlns:p14="http://schemas.microsoft.com/office/powerpoint/2010/main" val="349910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27032258"/>
              </p:ext>
            </p:extLst>
          </p:nvPr>
        </p:nvGraphicFramePr>
        <p:xfrm>
          <a:off x="305638" y="550321"/>
          <a:ext cx="11221304" cy="6307679"/>
        </p:xfrm>
        <a:graphic>
          <a:graphicData uri="http://schemas.openxmlformats.org/drawingml/2006/table">
            <a:tbl>
              <a:tblPr firstRow="1" bandRow="1">
                <a:tableStyleId>{5C22544A-7EE6-4342-B048-85BDC9FD1C3A}</a:tableStyleId>
              </a:tblPr>
              <a:tblGrid>
                <a:gridCol w="5426936"/>
                <a:gridCol w="5794368"/>
              </a:tblGrid>
              <a:tr h="908187">
                <a:tc>
                  <a:txBody>
                    <a:bodyPr/>
                    <a:lstStyle/>
                    <a:p>
                      <a:pPr algn="just"/>
                      <a:r>
                        <a:rPr lang="en-US" sz="2000" b="0" i="0" u="none" strike="noStrike" kern="1200" baseline="0" dirty="0" smtClean="0">
                          <a:solidFill>
                            <a:schemeClr val="bg1"/>
                          </a:solidFill>
                          <a:latin typeface="Calibri" panose="020F0502020204030204" pitchFamily="34" charset="0"/>
                          <a:ea typeface="+mn-ea"/>
                          <a:cs typeface="Calibri" panose="020F0502020204030204" pitchFamily="34" charset="0"/>
                        </a:rPr>
                        <a:t>BOOTP</a:t>
                      </a:r>
                      <a:endParaRPr lang="en-US" sz="2000" dirty="0">
                        <a:solidFill>
                          <a:schemeClr val="bg1"/>
                        </a:solidFill>
                        <a:latin typeface="Calibri" panose="020F0502020204030204" pitchFamily="34" charset="0"/>
                        <a:cs typeface="Calibri" panose="020F0502020204030204" pitchFamily="34" charset="0"/>
                      </a:endParaRPr>
                    </a:p>
                  </a:txBody>
                  <a:tcPr/>
                </a:tc>
                <a:tc>
                  <a:txBody>
                    <a:bodyPr/>
                    <a:lstStyle/>
                    <a:p>
                      <a:pPr algn="just"/>
                      <a:r>
                        <a:rPr lang="en-US" sz="2000" b="0" i="0" u="none" strike="noStrike" kern="1200" baseline="0" dirty="0" smtClean="0">
                          <a:solidFill>
                            <a:schemeClr val="bg1"/>
                          </a:solidFill>
                          <a:latin typeface="Calibri" panose="020F0502020204030204" pitchFamily="34" charset="0"/>
                          <a:ea typeface="+mn-ea"/>
                          <a:cs typeface="Calibri" panose="020F0502020204030204" pitchFamily="34" charset="0"/>
                        </a:rPr>
                        <a:t>DHCP</a:t>
                      </a:r>
                      <a:endParaRPr lang="en-US" sz="2000" dirty="0">
                        <a:solidFill>
                          <a:schemeClr val="bg1"/>
                        </a:solidFill>
                        <a:latin typeface="Calibri" panose="020F0502020204030204" pitchFamily="34" charset="0"/>
                        <a:cs typeface="Calibri" panose="020F0502020204030204" pitchFamily="34" charset="0"/>
                      </a:endParaRPr>
                    </a:p>
                  </a:txBody>
                  <a:tcPr/>
                </a:tc>
              </a:tr>
              <a:tr h="408712">
                <a:tc>
                  <a:txBody>
                    <a:bodyPr/>
                    <a:lstStyle/>
                    <a:p>
                      <a:pPr marL="285750" indent="-285750" algn="just">
                        <a:buFont typeface="Arial" panose="020B0604020202020204" pitchFamily="34" charset="0"/>
                        <a:buChar char="•"/>
                      </a:pP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Designed prior to DHCP.</a:t>
                      </a:r>
                      <a:endParaRPr lang="en-US" sz="2000" dirty="0">
                        <a:solidFill>
                          <a:schemeClr val="accent1">
                            <a:lumMod val="75000"/>
                          </a:schemeClr>
                        </a:solidFill>
                        <a:latin typeface="Calibri" panose="020F0502020204030204" pitchFamily="34" charset="0"/>
                        <a:cs typeface="Calibri" panose="020F0502020204030204" pitchFamily="34" charset="0"/>
                      </a:endParaRPr>
                    </a:p>
                  </a:txBody>
                  <a:tcPr/>
                </a:tc>
                <a:tc>
                  <a:txBody>
                    <a:bodyPr/>
                    <a:lstStyle/>
                    <a:p>
                      <a:pPr marL="285750" indent="-285750" algn="just">
                        <a:buFont typeface="Arial" panose="020B0604020202020204" pitchFamily="34" charset="0"/>
                        <a:buChar char="•"/>
                      </a:pP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Designed after BOOTP.</a:t>
                      </a:r>
                      <a:endParaRPr lang="en-US" sz="2000" dirty="0">
                        <a:solidFill>
                          <a:schemeClr val="accent1">
                            <a:lumMod val="75000"/>
                          </a:schemeClr>
                        </a:solidFill>
                        <a:latin typeface="Calibri" panose="020F0502020204030204" pitchFamily="34" charset="0"/>
                        <a:cs typeface="Calibri" panose="020F0502020204030204" pitchFamily="34" charset="0"/>
                      </a:endParaRPr>
                    </a:p>
                  </a:txBody>
                  <a:tcPr/>
                </a:tc>
              </a:tr>
              <a:tr h="1021780">
                <a:tc>
                  <a:txBody>
                    <a:bodyPr/>
                    <a:lstStyle/>
                    <a:p>
                      <a:pPr marL="285750" indent="-285750" algn="just">
                        <a:buFont typeface="Arial" panose="020B0604020202020204" pitchFamily="34" charset="0"/>
                        <a:buChar char="•"/>
                      </a:pP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Intended to configure diskless workstations with limited boot capabilities.</a:t>
                      </a:r>
                      <a:endParaRPr lang="en-US" sz="2000" dirty="0">
                        <a:solidFill>
                          <a:schemeClr val="accent1">
                            <a:lumMod val="75000"/>
                          </a:schemeClr>
                        </a:solidFill>
                        <a:latin typeface="Calibri" panose="020F0502020204030204" pitchFamily="34" charset="0"/>
                        <a:cs typeface="Calibri" panose="020F0502020204030204" pitchFamily="34" charset="0"/>
                      </a:endParaRPr>
                    </a:p>
                  </a:txBody>
                  <a:tcPr/>
                </a:tc>
                <a:tc>
                  <a:txBody>
                    <a:bodyPr/>
                    <a:lstStyle/>
                    <a:p>
                      <a:pPr marL="285750" indent="-285750" algn="just">
                        <a:buFont typeface="Arial" panose="020B0604020202020204" pitchFamily="34" charset="0"/>
                        <a:buChar char="•"/>
                      </a:pP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Intended to configure frequently relocated networked computers (such as portables) that have </a:t>
                      </a:r>
                      <a:r>
                        <a:rPr lang="en-US" sz="2000" b="0" i="0" u="none" strike="noStrike" kern="1200" baseline="0" smtClean="0">
                          <a:solidFill>
                            <a:schemeClr val="accent1">
                              <a:lumMod val="75000"/>
                            </a:schemeClr>
                          </a:solidFill>
                          <a:latin typeface="Calibri" panose="020F0502020204030204" pitchFamily="34" charset="0"/>
                          <a:ea typeface="+mn-ea"/>
                          <a:cs typeface="Calibri" panose="020F0502020204030204" pitchFamily="34" charset="0"/>
                        </a:rPr>
                        <a:t>local hard </a:t>
                      </a: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drives and full boot capabilities</a:t>
                      </a:r>
                      <a:endParaRPr lang="en-US" sz="2000" dirty="0">
                        <a:solidFill>
                          <a:schemeClr val="accent1">
                            <a:lumMod val="75000"/>
                          </a:schemeClr>
                        </a:solidFill>
                        <a:latin typeface="Calibri" panose="020F0502020204030204" pitchFamily="34" charset="0"/>
                        <a:cs typeface="Calibri" panose="020F0502020204030204" pitchFamily="34" charset="0"/>
                      </a:endParaRPr>
                    </a:p>
                  </a:txBody>
                  <a:tcPr/>
                </a:tc>
              </a:tr>
              <a:tr h="715245">
                <a:tc>
                  <a:txBody>
                    <a:bodyPr/>
                    <a:lstStyle/>
                    <a:p>
                      <a:pPr marL="285750" indent="-285750" algn="just">
                        <a:buFont typeface="Arial" panose="020B0604020202020204" pitchFamily="34" charset="0"/>
                        <a:buChar char="•"/>
                      </a:pP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Dynamic BOOTP has a default 30-day expiration on IP address leases.</a:t>
                      </a:r>
                      <a:endParaRPr lang="en-US" sz="2000" dirty="0">
                        <a:solidFill>
                          <a:schemeClr val="accent1">
                            <a:lumMod val="75000"/>
                          </a:schemeClr>
                        </a:solidFill>
                        <a:latin typeface="Calibri" panose="020F0502020204030204" pitchFamily="34" charset="0"/>
                        <a:cs typeface="Calibri" panose="020F0502020204030204" pitchFamily="34" charset="0"/>
                      </a:endParaRPr>
                    </a:p>
                  </a:txBody>
                  <a:tcPr/>
                </a:tc>
                <a:tc>
                  <a:txBody>
                    <a:bodyPr/>
                    <a:lstStyle/>
                    <a:p>
                      <a:pPr marL="285750" indent="-285750" algn="just">
                        <a:buFont typeface="Arial" panose="020B0604020202020204" pitchFamily="34" charset="0"/>
                        <a:buChar char="•"/>
                      </a:pP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DHCP has a default eight-day expiration on IP address leases.</a:t>
                      </a:r>
                      <a:endParaRPr lang="en-US" sz="2000" dirty="0">
                        <a:solidFill>
                          <a:schemeClr val="accent1">
                            <a:lumMod val="75000"/>
                          </a:schemeClr>
                        </a:solidFill>
                        <a:latin typeface="Calibri" panose="020F0502020204030204" pitchFamily="34" charset="0"/>
                        <a:cs typeface="Calibri" panose="020F0502020204030204" pitchFamily="34" charset="0"/>
                      </a:endParaRPr>
                    </a:p>
                  </a:txBody>
                  <a:tcPr/>
                </a:tc>
              </a:tr>
              <a:tr h="962248">
                <a:tc>
                  <a:txBody>
                    <a:bodyPr/>
                    <a:lstStyle/>
                    <a:p>
                      <a:pPr marL="285750" indent="-285750" algn="just">
                        <a:buFont typeface="Arial" panose="020B0604020202020204" pitchFamily="34" charset="0"/>
                        <a:buChar char="•"/>
                      </a:pP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Supports a limited number of client configuration parameters called </a:t>
                      </a:r>
                      <a:r>
                        <a:rPr lang="en-US" sz="2000" b="0" i="1"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vendor extensions</a:t>
                      </a:r>
                      <a:endParaRPr lang="en-US" sz="2000" dirty="0">
                        <a:solidFill>
                          <a:schemeClr val="accent1">
                            <a:lumMod val="75000"/>
                          </a:schemeClr>
                        </a:solidFill>
                        <a:latin typeface="Calibri" panose="020F0502020204030204" pitchFamily="34" charset="0"/>
                        <a:cs typeface="Calibri" panose="020F0502020204030204" pitchFamily="34" charset="0"/>
                      </a:endParaRPr>
                    </a:p>
                  </a:txBody>
                  <a:tcPr/>
                </a:tc>
                <a:tc>
                  <a:txBody>
                    <a:bodyPr/>
                    <a:lstStyle/>
                    <a:p>
                      <a:pPr marL="285750" indent="-285750" algn="just">
                        <a:buFont typeface="Arial" panose="020B0604020202020204" pitchFamily="34" charset="0"/>
                        <a:buChar char="•"/>
                      </a:pP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Supports a larger and extensible set of client configuration parameters called </a:t>
                      </a:r>
                      <a:r>
                        <a:rPr lang="en-US" sz="2000" b="0" i="1"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options</a:t>
                      </a: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a:t>
                      </a:r>
                      <a:endParaRPr lang="en-US" sz="2000" dirty="0">
                        <a:solidFill>
                          <a:schemeClr val="accent1">
                            <a:lumMod val="75000"/>
                          </a:schemeClr>
                        </a:solidFill>
                        <a:latin typeface="Calibri" panose="020F0502020204030204" pitchFamily="34" charset="0"/>
                        <a:cs typeface="Calibri" panose="020F0502020204030204" pitchFamily="34" charset="0"/>
                      </a:endParaRPr>
                    </a:p>
                  </a:txBody>
                  <a:tcPr/>
                </a:tc>
              </a:tr>
              <a:tr h="2247915">
                <a:tc>
                  <a:txBody>
                    <a:bodyPr/>
                    <a:lstStyle/>
                    <a:p>
                      <a:pPr marL="285750" indent="-285750" algn="just">
                        <a:buFont typeface="Arial" panose="020B0604020202020204" pitchFamily="34" charset="0"/>
                        <a:buChar char="•"/>
                      </a:pP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BOOTP clients do not rebind or renew configuration with the BOOTP server except when the system restarts</a:t>
                      </a:r>
                      <a:endParaRPr lang="en-US" sz="2000" dirty="0">
                        <a:solidFill>
                          <a:schemeClr val="accent1">
                            <a:lumMod val="75000"/>
                          </a:schemeClr>
                        </a:solidFill>
                        <a:latin typeface="Calibri" panose="020F0502020204030204" pitchFamily="34" charset="0"/>
                        <a:cs typeface="Calibri" panose="020F0502020204030204" pitchFamily="34" charset="0"/>
                      </a:endParaRPr>
                    </a:p>
                  </a:txBody>
                  <a:tcPr/>
                </a:tc>
                <a:tc>
                  <a:txBody>
                    <a:bodyPr/>
                    <a:lstStyle/>
                    <a:p>
                      <a:pPr marL="285750" indent="-285750" algn="just">
                        <a:buFont typeface="Arial" panose="020B0604020202020204" pitchFamily="34" charset="0"/>
                        <a:buChar char="•"/>
                      </a:pPr>
                      <a:r>
                        <a:rPr lang="en-US" sz="2000" b="0" i="0" u="none" strike="noStrike" kern="1200" baseline="0" dirty="0" smtClean="0">
                          <a:solidFill>
                            <a:schemeClr val="accent1">
                              <a:lumMod val="75000"/>
                            </a:schemeClr>
                          </a:solidFill>
                          <a:latin typeface="Calibri" panose="020F0502020204030204" pitchFamily="34" charset="0"/>
                          <a:ea typeface="+mn-ea"/>
                          <a:cs typeface="Calibri" panose="020F0502020204030204" pitchFamily="34" charset="0"/>
                        </a:rPr>
                        <a:t>DHCP clients do not require a system restart to rebind or renew configuration with the DHCP server. Instead, clients automatically enter a rebinding state at set timed intervals to renew their leased address allocation with the DHCP server. This process occurs in the background and is transparent to the user.</a:t>
                      </a:r>
                      <a:endParaRPr lang="en-US" sz="2000" dirty="0">
                        <a:solidFill>
                          <a:schemeClr val="accent1">
                            <a:lumMod val="75000"/>
                          </a:schemeClr>
                        </a:solidFill>
                        <a:latin typeface="Calibri" panose="020F0502020204030204" pitchFamily="34" charset="0"/>
                        <a:cs typeface="Calibri" panose="020F0502020204030204" pitchFamily="34" charset="0"/>
                      </a:endParaRPr>
                    </a:p>
                  </a:txBody>
                  <a:tcPr/>
                </a:tc>
              </a:tr>
            </a:tbl>
          </a:graphicData>
        </a:graphic>
      </p:graphicFrame>
    </p:spTree>
    <p:extLst>
      <p:ext uri="{BB962C8B-B14F-4D97-AF65-F5344CB8AC3E}">
        <p14:creationId xmlns:p14="http://schemas.microsoft.com/office/powerpoint/2010/main" val="24686813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168" y="116632"/>
            <a:ext cx="10515600" cy="1325563"/>
          </a:xfrm>
        </p:spPr>
        <p:txBody>
          <a:bodyPr>
            <a:normAutofit/>
          </a:bodyPr>
          <a:lstStyle/>
          <a:p>
            <a:pPr algn="ctr"/>
            <a:r>
              <a:rPr lang="en-US" sz="2800" dirty="0" smtClean="0">
                <a:latin typeface="Times New Roman" panose="02020603050405020304" pitchFamily="18" charset="0"/>
                <a:cs typeface="Times New Roman" panose="02020603050405020304" pitchFamily="18" charset="0"/>
              </a:rPr>
              <a:t>TRANSACTION STATE</a:t>
            </a:r>
            <a:endParaRPr lang="en-US" sz="2800" dirty="0">
              <a:latin typeface="Times New Roman" panose="02020603050405020304" pitchFamily="18" charset="0"/>
              <a:cs typeface="Times New Roman" panose="02020603050405020304" pitchFamily="18" charset="0"/>
            </a:endParaRPr>
          </a:p>
        </p:txBody>
      </p:sp>
      <p:pic>
        <p:nvPicPr>
          <p:cNvPr id="4" name="Picture 5" descr="poptr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559496" y="692695"/>
            <a:ext cx="8715242" cy="6028779"/>
          </a:xfrm>
          <a:prstGeom prst="rect">
            <a:avLst/>
          </a:prstGeom>
          <a:ln w="228600" cap="sq" cmpd="thickThin">
            <a:solidFill>
              <a:srgbClr val="000000"/>
            </a:solidFill>
            <a:prstDash val="solid"/>
            <a:miter lim="800000"/>
          </a:ln>
          <a:effectLst>
            <a:innerShdw blurRad="76200">
              <a:srgbClr val="000000"/>
            </a:innerShdw>
          </a:effectLst>
        </p:spPr>
      </p:pic>
      <p:sp>
        <p:nvSpPr>
          <p:cNvPr id="3" name="Slide Number Placeholder 2"/>
          <p:cNvSpPr>
            <a:spLocks noGrp="1"/>
          </p:cNvSpPr>
          <p:nvPr>
            <p:ph type="sldNum" sz="quarter" idx="12"/>
          </p:nvPr>
        </p:nvSpPr>
        <p:spPr/>
        <p:txBody>
          <a:bodyPr/>
          <a:lstStyle/>
          <a:p>
            <a:fld id="{C41F6B7F-BB2F-45A9-9FE1-EBB8D7F4196F}" type="slidenum">
              <a:rPr lang="en-US" smtClean="0"/>
              <a:t>120</a:t>
            </a:fld>
            <a:endParaRPr lang="en-US" dirty="0"/>
          </a:p>
        </p:txBody>
      </p:sp>
    </p:spTree>
    <p:extLst>
      <p:ext uri="{BB962C8B-B14F-4D97-AF65-F5344CB8AC3E}">
        <p14:creationId xmlns:p14="http://schemas.microsoft.com/office/powerpoint/2010/main" val="126598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UPDATION STATE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342900" indent="-342900">
              <a:lnSpc>
                <a:spcPct val="100000"/>
              </a:lnSpc>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When the POP3 client is done with its e-mail transactions, it issues the QUIT command. </a:t>
            </a:r>
            <a:endParaRPr lang="en-US" altLang="en-US" sz="2400" dirty="0" smtClean="0">
              <a:latin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Ø"/>
            </a:pPr>
            <a:r>
              <a:rPr lang="en-US" altLang="en-US" sz="2400" dirty="0" smtClean="0">
                <a:latin typeface="Times New Roman" panose="02020603050405020304" pitchFamily="18" charset="0"/>
                <a:cs typeface="Times New Roman" panose="02020603050405020304" pitchFamily="18" charset="0"/>
              </a:rPr>
              <a:t>This </a:t>
            </a:r>
            <a:r>
              <a:rPr lang="en-US" altLang="en-US" sz="2400" dirty="0">
                <a:latin typeface="Times New Roman" panose="02020603050405020304" pitchFamily="18" charset="0"/>
                <a:cs typeface="Times New Roman" panose="02020603050405020304" pitchFamily="18" charset="0"/>
              </a:rPr>
              <a:t>causes the Update state to be automatically entered, where the server performs necessary clean-up operations, including deleting any messages marked for deletion in the Transaction state.</a:t>
            </a:r>
          </a:p>
          <a:p>
            <a:pPr>
              <a:lnSpc>
                <a:spcPct val="100000"/>
              </a:lnSpc>
            </a:pPr>
            <a:endParaRPr lang="en-US" dirty="0"/>
          </a:p>
        </p:txBody>
      </p:sp>
      <p:sp>
        <p:nvSpPr>
          <p:cNvPr id="4" name="Slide Number Placeholder 3"/>
          <p:cNvSpPr>
            <a:spLocks noGrp="1"/>
          </p:cNvSpPr>
          <p:nvPr>
            <p:ph type="sldNum" sz="quarter" idx="12"/>
          </p:nvPr>
        </p:nvSpPr>
        <p:spPr/>
        <p:txBody>
          <a:bodyPr/>
          <a:lstStyle/>
          <a:p>
            <a:fld id="{C41F6B7F-BB2F-45A9-9FE1-EBB8D7F4196F}" type="slidenum">
              <a:rPr lang="en-US" smtClean="0"/>
              <a:t>121</a:t>
            </a:fld>
            <a:endParaRPr lang="en-US"/>
          </a:p>
        </p:txBody>
      </p:sp>
    </p:spTree>
    <p:extLst>
      <p:ext uri="{BB962C8B-B14F-4D97-AF65-F5344CB8AC3E}">
        <p14:creationId xmlns:p14="http://schemas.microsoft.com/office/powerpoint/2010/main" val="198703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7778" y="254918"/>
            <a:ext cx="11233150" cy="1085850"/>
          </a:xfrm>
        </p:spPr>
        <p:txBody>
          <a:bodyPr>
            <a:normAutofit/>
          </a:bodyPr>
          <a:lstStyle/>
          <a:p>
            <a:pPr algn="ct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ABOUT IMAP</a:t>
            </a:r>
            <a:endPar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4294967295"/>
          </p:nvPr>
        </p:nvSpPr>
        <p:spPr>
          <a:xfrm>
            <a:off x="263352" y="1340768"/>
            <a:ext cx="12312650" cy="5400675"/>
          </a:xfrm>
        </p:spPr>
        <p:txBody>
          <a:bodyPr>
            <a:normAutofit/>
          </a:bodyPr>
          <a:lstStyle/>
          <a:p>
            <a:pPr marL="457200" indent="-4572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Internet Message access </a:t>
            </a:r>
            <a:r>
              <a:rPr lang="en-US" sz="2400" dirty="0" smtClean="0">
                <a:solidFill>
                  <a:schemeClr val="tx1"/>
                </a:solidFill>
                <a:latin typeface="Times New Roman" panose="02020603050405020304" pitchFamily="18" charset="0"/>
                <a:cs typeface="Times New Roman" panose="02020603050405020304" pitchFamily="18" charset="0"/>
              </a:rPr>
              <a:t>protocol.</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1986, Stanford </a:t>
            </a:r>
            <a:r>
              <a:rPr lang="en-US" sz="2400" dirty="0" smtClean="0">
                <a:solidFill>
                  <a:schemeClr val="tx1"/>
                </a:solidFill>
                <a:latin typeface="Times New Roman" panose="02020603050405020304" pitchFamily="18" charset="0"/>
                <a:cs typeface="Times New Roman" panose="02020603050405020304" pitchFamily="18" charset="0"/>
              </a:rPr>
              <a:t>University.</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It is used to access messages from more than one </a:t>
            </a:r>
            <a:r>
              <a:rPr lang="en-US" sz="2400" dirty="0" smtClean="0">
                <a:solidFill>
                  <a:schemeClr val="tx1"/>
                </a:solidFill>
                <a:latin typeface="Times New Roman" panose="02020603050405020304" pitchFamily="18" charset="0"/>
                <a:cs typeface="Times New Roman" panose="02020603050405020304" pitchFamily="18" charset="0"/>
              </a:rPr>
              <a:t>computer.</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Port number is </a:t>
            </a:r>
            <a:r>
              <a:rPr lang="en-US" sz="2400" dirty="0" smtClean="0">
                <a:solidFill>
                  <a:schemeClr val="tx1"/>
                </a:solidFill>
                <a:latin typeface="Times New Roman" panose="02020603050405020304" pitchFamily="18" charset="0"/>
                <a:cs typeface="Times New Roman" panose="02020603050405020304" pitchFamily="18" charset="0"/>
              </a:rPr>
              <a:t>143.</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IMAP over SSL (</a:t>
            </a:r>
            <a:r>
              <a:rPr lang="en-US" sz="2400" b="1" dirty="0">
                <a:solidFill>
                  <a:schemeClr val="tx1"/>
                </a:solidFill>
                <a:latin typeface="Times New Roman" panose="02020603050405020304" pitchFamily="18" charset="0"/>
                <a:cs typeface="Times New Roman" panose="02020603050405020304" pitchFamily="18" charset="0"/>
              </a:rPr>
              <a:t>IMAPS</a:t>
            </a:r>
            <a:r>
              <a:rPr lang="en-US" sz="2400" dirty="0">
                <a:solidFill>
                  <a:schemeClr val="tx1"/>
                </a:solidFill>
                <a:latin typeface="Times New Roman" panose="02020603050405020304" pitchFamily="18" charset="0"/>
                <a:cs typeface="Times New Roman" panose="02020603050405020304" pitchFamily="18" charset="0"/>
              </a:rPr>
              <a:t>) is assigned the port number 993</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Used for accessing electronic mail that are kept on </a:t>
            </a:r>
            <a:r>
              <a:rPr lang="en-US" sz="2400" dirty="0" smtClean="0">
                <a:solidFill>
                  <a:schemeClr val="tx1"/>
                </a:solidFill>
                <a:latin typeface="Times New Roman" panose="02020603050405020304" pitchFamily="18" charset="0"/>
                <a:cs typeface="Times New Roman" panose="02020603050405020304" pitchFamily="18" charset="0"/>
              </a:rPr>
              <a:t>server.</a:t>
            </a:r>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lnSpc>
                <a:spcPct val="100000"/>
              </a:lnSpc>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13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999656" y="332656"/>
            <a:ext cx="5400675" cy="869950"/>
          </a:xfrm>
        </p:spPr>
        <p:txBody>
          <a:bodyPr>
            <a:normAutofit/>
          </a:bodyPr>
          <a:lstStyle/>
          <a:p>
            <a:pPr algn="ctr"/>
            <a:r>
              <a:rPr lang="en-US" sz="2800" dirty="0">
                <a:solidFill>
                  <a:schemeClr val="accent1">
                    <a:lumMod val="60000"/>
                    <a:lumOff val="40000"/>
                  </a:schemeClr>
                </a:solidFill>
                <a:latin typeface="Times New Roman" panose="02020603050405020304" pitchFamily="18" charset="0"/>
                <a:cs typeface="Times New Roman" panose="02020603050405020304" pitchFamily="18" charset="0"/>
              </a:rPr>
              <a:t>IMAP4</a:t>
            </a:r>
            <a:endParaRPr lang="en-US" sz="2800" dirty="0">
              <a:solidFill>
                <a:schemeClr val="accent1">
                  <a:lumMod val="60000"/>
                  <a:lumOff val="40000"/>
                </a:schemeClr>
              </a:solidFill>
            </a:endParaRPr>
          </a:p>
        </p:txBody>
      </p:sp>
      <p:sp>
        <p:nvSpPr>
          <p:cNvPr id="3" name="Text Placeholder 2"/>
          <p:cNvSpPr>
            <a:spLocks noGrp="1"/>
          </p:cNvSpPr>
          <p:nvPr>
            <p:ph type="body" sz="quarter" idx="4294967295"/>
          </p:nvPr>
        </p:nvSpPr>
        <p:spPr>
          <a:xfrm>
            <a:off x="334963" y="980728"/>
            <a:ext cx="11857037" cy="6310660"/>
          </a:xfrm>
        </p:spPr>
        <p:txBody>
          <a:bodyPr/>
          <a:lstStyle/>
          <a:p>
            <a:pPr marL="342900" indent="-3429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Internet Message Access Protocol (IMAP) is an Internet standard </a:t>
            </a:r>
            <a:r>
              <a:rPr lang="en-US" sz="2400" dirty="0" smtClean="0">
                <a:solidFill>
                  <a:schemeClr val="tx1"/>
                </a:solidFill>
                <a:latin typeface="Times New Roman" panose="02020603050405020304" pitchFamily="18" charset="0"/>
                <a:cs typeface="Times New Roman" panose="02020603050405020304" pitchFamily="18" charset="0"/>
              </a:rPr>
              <a:t>protocol used </a:t>
            </a:r>
            <a:r>
              <a:rPr lang="en-US" sz="2400" dirty="0">
                <a:solidFill>
                  <a:schemeClr val="tx1"/>
                </a:solidFill>
                <a:latin typeface="Times New Roman" panose="02020603050405020304" pitchFamily="18" charset="0"/>
                <a:cs typeface="Times New Roman" panose="02020603050405020304" pitchFamily="18" charset="0"/>
              </a:rPr>
              <a:t>by e-mail clients to retrieve e-mail messages from a mail server </a:t>
            </a:r>
            <a:r>
              <a:rPr lang="en-US" sz="2400" dirty="0" smtClean="0">
                <a:solidFill>
                  <a:schemeClr val="tx1"/>
                </a:solidFill>
                <a:latin typeface="Times New Roman" panose="02020603050405020304" pitchFamily="18" charset="0"/>
                <a:cs typeface="Times New Roman" panose="02020603050405020304" pitchFamily="18" charset="0"/>
              </a:rPr>
              <a:t>over  a TCP/IP </a:t>
            </a:r>
            <a:r>
              <a:rPr lang="en-US" sz="2400" dirty="0">
                <a:solidFill>
                  <a:schemeClr val="tx1"/>
                </a:solidFill>
                <a:latin typeface="Times New Roman" panose="02020603050405020304" pitchFamily="18" charset="0"/>
                <a:cs typeface="Times New Roman" panose="02020603050405020304" pitchFamily="18" charset="0"/>
              </a:rPr>
              <a:t>connection</a:t>
            </a:r>
            <a:r>
              <a:rPr lang="en-US" sz="2400" dirty="0" smtClean="0">
                <a:solidFill>
                  <a:schemeClr val="tx1"/>
                </a:solidFill>
                <a:latin typeface="Times New Roman" panose="02020603050405020304" pitchFamily="18" charset="0"/>
                <a:cs typeface="Times New Roman" panose="02020603050405020304" pitchFamily="18" charset="0"/>
              </a:rPr>
              <a:t>.</a:t>
            </a:r>
          </a:p>
          <a:p>
            <a:pPr marL="342900" indent="-3429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The Internet Message Access Protocol is an Application Layer </a:t>
            </a:r>
            <a:r>
              <a:rPr lang="en-US" sz="2400" dirty="0" smtClean="0">
                <a:solidFill>
                  <a:schemeClr val="tx1"/>
                </a:solidFill>
                <a:latin typeface="Times New Roman" panose="02020603050405020304" pitchFamily="18" charset="0"/>
                <a:cs typeface="Times New Roman" panose="02020603050405020304" pitchFamily="18" charset="0"/>
              </a:rPr>
              <a:t>Internet protocol that </a:t>
            </a:r>
            <a:r>
              <a:rPr lang="en-US" sz="2400" dirty="0">
                <a:solidFill>
                  <a:schemeClr val="tx1"/>
                </a:solidFill>
                <a:latin typeface="Times New Roman" panose="02020603050405020304" pitchFamily="18" charset="0"/>
                <a:cs typeface="Times New Roman" panose="02020603050405020304" pitchFamily="18" charset="0"/>
              </a:rPr>
              <a:t>allows an e-mail client to access e-mail on a remote mail </a:t>
            </a:r>
            <a:r>
              <a:rPr lang="en-US" sz="2400" dirty="0" smtClean="0">
                <a:solidFill>
                  <a:schemeClr val="tx1"/>
                </a:solidFill>
                <a:latin typeface="Times New Roman" panose="02020603050405020304" pitchFamily="18" charset="0"/>
                <a:cs typeface="Times New Roman" panose="02020603050405020304" pitchFamily="18" charset="0"/>
              </a:rPr>
              <a:t>server.</a:t>
            </a: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IMAP supports both on-line and off-line modes of operation. E-mail clients </a:t>
            </a:r>
            <a:r>
              <a:rPr lang="en-US" sz="2400" dirty="0" smtClean="0">
                <a:solidFill>
                  <a:schemeClr val="tx1"/>
                </a:solidFill>
                <a:latin typeface="Times New Roman" panose="02020603050405020304" pitchFamily="18" charset="0"/>
                <a:cs typeface="Times New Roman" panose="02020603050405020304" pitchFamily="18" charset="0"/>
              </a:rPr>
              <a:t>using </a:t>
            </a:r>
            <a:r>
              <a:rPr lang="en-US" sz="2400" dirty="0">
                <a:solidFill>
                  <a:schemeClr val="tx1"/>
                </a:solidFill>
                <a:latin typeface="Times New Roman" panose="02020603050405020304" pitchFamily="18" charset="0"/>
                <a:cs typeface="Times New Roman" panose="02020603050405020304" pitchFamily="18" charset="0"/>
              </a:rPr>
              <a:t>IMAP generally leave messages on the server until the user </a:t>
            </a:r>
            <a:r>
              <a:rPr lang="en-US" sz="2400" dirty="0" smtClean="0">
                <a:solidFill>
                  <a:schemeClr val="tx1"/>
                </a:solidFill>
                <a:latin typeface="Times New Roman" panose="02020603050405020304" pitchFamily="18" charset="0"/>
                <a:cs typeface="Times New Roman" panose="02020603050405020304" pitchFamily="18" charset="0"/>
              </a:rPr>
              <a:t>explicitly deletes them.</a:t>
            </a: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Ø"/>
            </a:pPr>
            <a:endParaRPr lang="en-US" sz="2400" dirty="0">
              <a:solidFill>
                <a:schemeClr val="tx1"/>
              </a:solidFill>
            </a:endParaRPr>
          </a:p>
        </p:txBody>
      </p:sp>
    </p:spTree>
    <p:extLst>
      <p:ext uri="{BB962C8B-B14F-4D97-AF65-F5344CB8AC3E}">
        <p14:creationId xmlns:p14="http://schemas.microsoft.com/office/powerpoint/2010/main" val="118187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1348" y="1411427"/>
            <a:ext cx="720080"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p>
          <a:p>
            <a:pPr algn="ctr"/>
            <a:r>
              <a:rPr lang="en-US" sz="1200" dirty="0" smtClean="0"/>
              <a:t>IMAP Server</a:t>
            </a:r>
            <a:endParaRPr lang="en-US" sz="1200" dirty="0"/>
          </a:p>
        </p:txBody>
      </p:sp>
      <p:sp>
        <p:nvSpPr>
          <p:cNvPr id="4" name="Rectangle 3"/>
          <p:cNvSpPr/>
          <p:nvPr/>
        </p:nvSpPr>
        <p:spPr>
          <a:xfrm>
            <a:off x="4671651" y="1196752"/>
            <a:ext cx="792088"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IMAP Server</a:t>
            </a:r>
          </a:p>
        </p:txBody>
      </p:sp>
      <p:sp>
        <p:nvSpPr>
          <p:cNvPr id="5" name="Rectangle 4"/>
          <p:cNvSpPr/>
          <p:nvPr/>
        </p:nvSpPr>
        <p:spPr>
          <a:xfrm>
            <a:off x="2711624" y="4294529"/>
            <a:ext cx="1512168"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IMAP client</a:t>
            </a:r>
            <a:endParaRPr lang="en-US" dirty="0"/>
          </a:p>
        </p:txBody>
      </p:sp>
      <p:sp>
        <p:nvSpPr>
          <p:cNvPr id="6" name="Rectangle 5"/>
          <p:cNvSpPr/>
          <p:nvPr/>
        </p:nvSpPr>
        <p:spPr>
          <a:xfrm>
            <a:off x="8344059" y="3212976"/>
            <a:ext cx="1440160"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IMAP client</a:t>
            </a:r>
            <a:endParaRPr lang="en-US" dirty="0"/>
          </a:p>
        </p:txBody>
      </p:sp>
      <p:cxnSp>
        <p:nvCxnSpPr>
          <p:cNvPr id="8" name="Straight Arrow Connector 7"/>
          <p:cNvCxnSpPr/>
          <p:nvPr/>
        </p:nvCxnSpPr>
        <p:spPr>
          <a:xfrm>
            <a:off x="1415480" y="2787782"/>
            <a:ext cx="1728192" cy="14401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665109" y="2818365"/>
            <a:ext cx="1080120" cy="14401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463739" y="2672916"/>
            <a:ext cx="2880320" cy="10801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Can 12"/>
          <p:cNvSpPr/>
          <p:nvPr/>
        </p:nvSpPr>
        <p:spPr>
          <a:xfrm>
            <a:off x="854539" y="3068960"/>
            <a:ext cx="720080" cy="68407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Mail </a:t>
            </a:r>
          </a:p>
          <a:p>
            <a:pPr algn="ctr"/>
            <a:r>
              <a:rPr lang="en-US" sz="1200" dirty="0" smtClean="0"/>
              <a:t>folders</a:t>
            </a:r>
            <a:endParaRPr lang="en-US" sz="1200" dirty="0"/>
          </a:p>
        </p:txBody>
      </p:sp>
      <p:sp>
        <p:nvSpPr>
          <p:cNvPr id="15" name="Can 14"/>
          <p:cNvSpPr/>
          <p:nvPr/>
        </p:nvSpPr>
        <p:spPr>
          <a:xfrm>
            <a:off x="4743659" y="2960948"/>
            <a:ext cx="720080" cy="68407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p>
          <a:p>
            <a:pPr algn="ctr"/>
            <a:endParaRPr lang="en-US" sz="1200" dirty="0"/>
          </a:p>
          <a:p>
            <a:pPr algn="ctr"/>
            <a:r>
              <a:rPr lang="en-US" sz="1200" dirty="0" smtClean="0"/>
              <a:t>Mail </a:t>
            </a:r>
            <a:endParaRPr lang="en-US" sz="1200" dirty="0"/>
          </a:p>
          <a:p>
            <a:pPr algn="ctr"/>
            <a:r>
              <a:rPr lang="en-US" sz="1200" dirty="0"/>
              <a:t>folders</a:t>
            </a:r>
          </a:p>
          <a:p>
            <a:pPr algn="ctr"/>
            <a:endParaRPr lang="en-US" dirty="0"/>
          </a:p>
        </p:txBody>
      </p:sp>
      <p:sp>
        <p:nvSpPr>
          <p:cNvPr id="16" name="Can 15"/>
          <p:cNvSpPr/>
          <p:nvPr/>
        </p:nvSpPr>
        <p:spPr>
          <a:xfrm>
            <a:off x="8764891" y="4848073"/>
            <a:ext cx="720080" cy="68407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Mail </a:t>
            </a:r>
          </a:p>
          <a:p>
            <a:pPr algn="ctr"/>
            <a:r>
              <a:rPr lang="en-US" sz="1200" dirty="0"/>
              <a:t>folders</a:t>
            </a:r>
          </a:p>
        </p:txBody>
      </p:sp>
      <p:sp>
        <p:nvSpPr>
          <p:cNvPr id="17" name="Can 16"/>
          <p:cNvSpPr/>
          <p:nvPr/>
        </p:nvSpPr>
        <p:spPr>
          <a:xfrm>
            <a:off x="3107668" y="5532149"/>
            <a:ext cx="720080" cy="68407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p>
          <a:p>
            <a:pPr algn="ctr"/>
            <a:endParaRPr lang="en-US" sz="1200" dirty="0"/>
          </a:p>
          <a:p>
            <a:pPr algn="ctr"/>
            <a:r>
              <a:rPr lang="en-US" sz="1200" dirty="0" smtClean="0"/>
              <a:t>Mail </a:t>
            </a:r>
            <a:endParaRPr lang="en-US" sz="1200" dirty="0"/>
          </a:p>
          <a:p>
            <a:pPr algn="ctr"/>
            <a:r>
              <a:rPr lang="en-US" sz="1200" dirty="0"/>
              <a:t>folders</a:t>
            </a:r>
          </a:p>
          <a:p>
            <a:pPr algn="ctr"/>
            <a:endParaRPr lang="en-US" dirty="0"/>
          </a:p>
        </p:txBody>
      </p:sp>
      <p:sp>
        <p:nvSpPr>
          <p:cNvPr id="21" name="TextBox 20"/>
          <p:cNvSpPr txBox="1"/>
          <p:nvPr/>
        </p:nvSpPr>
        <p:spPr>
          <a:xfrm>
            <a:off x="2108246" y="1743881"/>
            <a:ext cx="1998843" cy="923330"/>
          </a:xfrm>
          <a:prstGeom prst="rect">
            <a:avLst/>
          </a:prstGeom>
          <a:noFill/>
        </p:spPr>
        <p:txBody>
          <a:bodyPr wrap="square" rtlCol="0">
            <a:spAutoFit/>
          </a:bodyPr>
          <a:lstStyle/>
          <a:p>
            <a:r>
              <a:rPr lang="en-US" dirty="0" smtClean="0"/>
              <a:t>Clients can talk to multiple servers</a:t>
            </a:r>
          </a:p>
        </p:txBody>
      </p:sp>
      <p:sp>
        <p:nvSpPr>
          <p:cNvPr id="23" name="TextBox 22"/>
          <p:cNvSpPr txBox="1"/>
          <p:nvPr/>
        </p:nvSpPr>
        <p:spPr>
          <a:xfrm>
            <a:off x="119336" y="4509120"/>
            <a:ext cx="2448272" cy="1754326"/>
          </a:xfrm>
          <a:prstGeom prst="rect">
            <a:avLst/>
          </a:prstGeom>
          <a:noFill/>
        </p:spPr>
        <p:txBody>
          <a:bodyPr wrap="square" rtlCol="0">
            <a:spAutoFit/>
          </a:bodyPr>
          <a:lstStyle/>
          <a:p>
            <a:r>
              <a:rPr lang="en-US" dirty="0" smtClean="0"/>
              <a:t>Client decides where to store messages. Copy them locally or leave them on the server.</a:t>
            </a:r>
            <a:endParaRPr lang="en-US" dirty="0"/>
          </a:p>
        </p:txBody>
      </p:sp>
      <p:sp>
        <p:nvSpPr>
          <p:cNvPr id="24" name="TextBox 23"/>
          <p:cNvSpPr txBox="1"/>
          <p:nvPr/>
        </p:nvSpPr>
        <p:spPr>
          <a:xfrm>
            <a:off x="4671651" y="4227942"/>
            <a:ext cx="3080533" cy="2031325"/>
          </a:xfrm>
          <a:prstGeom prst="rect">
            <a:avLst/>
          </a:prstGeom>
          <a:noFill/>
        </p:spPr>
        <p:txBody>
          <a:bodyPr wrap="square" rtlCol="0">
            <a:spAutoFit/>
          </a:bodyPr>
          <a:lstStyle/>
          <a:p>
            <a:r>
              <a:rPr lang="en-US" dirty="0" smtClean="0"/>
              <a:t>Client has full control over their mail folders. Can create, delete or move them around – even between different accounts on different servers</a:t>
            </a:r>
            <a:endParaRPr lang="en-US" dirty="0"/>
          </a:p>
        </p:txBody>
      </p:sp>
      <p:sp>
        <p:nvSpPr>
          <p:cNvPr id="25" name="TextBox 24"/>
          <p:cNvSpPr txBox="1"/>
          <p:nvPr/>
        </p:nvSpPr>
        <p:spPr>
          <a:xfrm>
            <a:off x="6101879" y="471384"/>
            <a:ext cx="4098577" cy="923330"/>
          </a:xfrm>
          <a:prstGeom prst="rect">
            <a:avLst/>
          </a:prstGeom>
          <a:noFill/>
        </p:spPr>
        <p:txBody>
          <a:bodyPr wrap="square" rtlCol="0">
            <a:spAutoFit/>
          </a:bodyPr>
          <a:lstStyle/>
          <a:p>
            <a:r>
              <a:rPr lang="en-US" dirty="0" smtClean="0"/>
              <a:t>Multiple clients can talk to the same account on the same server – from anywhere</a:t>
            </a:r>
            <a:endParaRPr lang="en-US" dirty="0"/>
          </a:p>
        </p:txBody>
      </p:sp>
      <p:cxnSp>
        <p:nvCxnSpPr>
          <p:cNvPr id="27" name="Straight Arrow Connector 26"/>
          <p:cNvCxnSpPr/>
          <p:nvPr/>
        </p:nvCxnSpPr>
        <p:spPr>
          <a:xfrm>
            <a:off x="1574619" y="3753036"/>
            <a:ext cx="992989" cy="7560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855640" y="5374649"/>
            <a:ext cx="252028" cy="3586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16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836613"/>
            <a:ext cx="11034713" cy="869950"/>
          </a:xfrm>
        </p:spPr>
        <p:txBody>
          <a:bodyPr>
            <a:normAutofit/>
          </a:bodyPr>
          <a:lstStyle/>
          <a:p>
            <a:pPr algn="ctr"/>
            <a: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t>INTERACTION BETWEEN CLIENT AND SERVER</a:t>
            </a:r>
            <a:endParaRPr lang="en-US" sz="28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4294967295"/>
          </p:nvPr>
        </p:nvSpPr>
        <p:spPr>
          <a:xfrm>
            <a:off x="407988" y="1556793"/>
            <a:ext cx="11784012" cy="5301208"/>
          </a:xfrm>
        </p:spPr>
        <p:txBody>
          <a:bodyPr/>
          <a:lstStyle/>
          <a:p>
            <a:pPr>
              <a:lnSpc>
                <a:spcPct val="100000"/>
              </a:lnSpc>
            </a:pPr>
            <a:r>
              <a:rPr lang="en-US" sz="2400" dirty="0" smtClean="0">
                <a:solidFill>
                  <a:schemeClr val="tx1"/>
                </a:solidFill>
                <a:latin typeface="Times New Roman" panose="02020603050405020304" pitchFamily="18" charset="0"/>
                <a:cs typeface="Times New Roman" panose="02020603050405020304" pitchFamily="18" charset="0"/>
              </a:rPr>
              <a:t>   Client </a:t>
            </a:r>
            <a:r>
              <a:rPr lang="en-US" sz="2400" dirty="0">
                <a:solidFill>
                  <a:schemeClr val="tx1"/>
                </a:solidFill>
                <a:latin typeface="Times New Roman" panose="02020603050405020304" pitchFamily="18" charset="0"/>
                <a:cs typeface="Times New Roman" panose="02020603050405020304" pitchFamily="18" charset="0"/>
              </a:rPr>
              <a:t>sends data – server receives:</a:t>
            </a:r>
          </a:p>
          <a:p>
            <a:pPr lvl="3">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Client command begins with alphanumeric string (‘tag ’) </a:t>
            </a:r>
            <a:r>
              <a:rPr lang="en-US" sz="2400" dirty="0" smtClean="0">
                <a:solidFill>
                  <a:schemeClr val="tx1"/>
                </a:solidFill>
                <a:latin typeface="Times New Roman" panose="02020603050405020304" pitchFamily="18" charset="0"/>
                <a:cs typeface="Times New Roman" panose="02020603050405020304" pitchFamily="18" charset="0"/>
              </a:rPr>
              <a:t>e.g. </a:t>
            </a:r>
            <a:r>
              <a:rPr lang="en-US" sz="2400" dirty="0">
                <a:solidFill>
                  <a:schemeClr val="tx1"/>
                </a:solidFill>
                <a:latin typeface="Times New Roman" panose="02020603050405020304" pitchFamily="18" charset="0"/>
                <a:cs typeface="Times New Roman" panose="02020603050405020304" pitchFamily="18" charset="0"/>
              </a:rPr>
              <a:t>A001 which is created for every new command</a:t>
            </a:r>
            <a:r>
              <a:rPr lang="en-US" sz="2400" dirty="0" smtClean="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a:p>
            <a:pPr lvl="3">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Then the command with corresponding arguments follows</a:t>
            </a:r>
          </a:p>
          <a:p>
            <a:pPr lvl="1">
              <a:lnSpc>
                <a:spcPct val="100000"/>
              </a:lnSpc>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pPr>
              <a:lnSpc>
                <a:spcPct val="100000"/>
              </a:lnSpc>
            </a:pPr>
            <a:r>
              <a:rPr lang="en-US" sz="2400" dirty="0" smtClean="0">
                <a:solidFill>
                  <a:schemeClr val="tx1"/>
                </a:solidFill>
                <a:latin typeface="Times New Roman" panose="02020603050405020304" pitchFamily="18" charset="0"/>
                <a:cs typeface="Times New Roman" panose="02020603050405020304" pitchFamily="18" charset="0"/>
              </a:rPr>
              <a:t>   Server </a:t>
            </a:r>
            <a:r>
              <a:rPr lang="en-US" sz="2400" dirty="0">
                <a:solidFill>
                  <a:schemeClr val="tx1"/>
                </a:solidFill>
                <a:latin typeface="Times New Roman" panose="02020603050405020304" pitchFamily="18" charset="0"/>
                <a:cs typeface="Times New Roman" panose="02020603050405020304" pitchFamily="18" charset="0"/>
              </a:rPr>
              <a:t>sends data – client receives</a:t>
            </a:r>
          </a:p>
          <a:p>
            <a:pPr lvl="3">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Server receives and works with command</a:t>
            </a:r>
          </a:p>
          <a:p>
            <a:pPr lvl="3">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Return the same tag with a state (OK/NO/BAD</a:t>
            </a:r>
            <a:r>
              <a:rPr lang="en-US" sz="2400" dirty="0" smtClean="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a:p>
            <a:pPr lvl="3">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Additional information begin with ‘*’ (untagged)</a:t>
            </a:r>
          </a:p>
          <a:p>
            <a:pPr lvl="3">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Untagged in formation can be sent at every time</a:t>
            </a:r>
          </a:p>
          <a:p>
            <a:endParaRPr lang="en-US" dirty="0"/>
          </a:p>
        </p:txBody>
      </p:sp>
    </p:spTree>
    <p:extLst>
      <p:ext uri="{BB962C8B-B14F-4D97-AF65-F5344CB8AC3E}">
        <p14:creationId xmlns:p14="http://schemas.microsoft.com/office/powerpoint/2010/main" val="2367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983432" y="332656"/>
            <a:ext cx="9624392" cy="869950"/>
          </a:xfrm>
        </p:spPr>
        <p:txBody>
          <a:bodyPr>
            <a:normAutofit/>
          </a:bodyPr>
          <a:lstStyle/>
          <a:p>
            <a:pPr algn="ctr"/>
            <a: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t>ADVANTAGES OF IMAP4</a:t>
            </a:r>
            <a:endParaRPr lang="en-US" sz="2800" dirty="0">
              <a:solidFill>
                <a:schemeClr val="accent1">
                  <a:lumMod val="60000"/>
                  <a:lumOff val="40000"/>
                </a:schemeClr>
              </a:solidFill>
            </a:endParaRPr>
          </a:p>
        </p:txBody>
      </p:sp>
      <p:sp>
        <p:nvSpPr>
          <p:cNvPr id="3" name="Text Placeholder 2"/>
          <p:cNvSpPr>
            <a:spLocks noGrp="1"/>
          </p:cNvSpPr>
          <p:nvPr>
            <p:ph type="body" sz="quarter" idx="4294967295"/>
          </p:nvPr>
        </p:nvSpPr>
        <p:spPr>
          <a:xfrm>
            <a:off x="335360" y="1226244"/>
            <a:ext cx="11376025" cy="4941888"/>
          </a:xfrm>
        </p:spPr>
        <p:txBody>
          <a:bodyPr>
            <a:normAutofit/>
          </a:bodyPr>
          <a:lstStyle/>
          <a:p>
            <a:pPr marL="342900" indent="-3429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 You can keep a local archive, as well as rest assured knowing a copy </a:t>
            </a:r>
            <a:r>
              <a:rPr lang="en-US" sz="2400" dirty="0" smtClean="0">
                <a:solidFill>
                  <a:schemeClr val="tx1"/>
                </a:solidFill>
                <a:latin typeface="Times New Roman" panose="02020603050405020304" pitchFamily="18" charset="0"/>
                <a:cs typeface="Times New Roman" panose="02020603050405020304" pitchFamily="18" charset="0"/>
              </a:rPr>
              <a:t>is stored </a:t>
            </a:r>
            <a:r>
              <a:rPr lang="en-US" sz="2400" dirty="0">
                <a:solidFill>
                  <a:schemeClr val="tx1"/>
                </a:solidFill>
                <a:latin typeface="Times New Roman" panose="02020603050405020304" pitchFamily="18" charset="0"/>
                <a:cs typeface="Times New Roman" panose="02020603050405020304" pitchFamily="18" charset="0"/>
              </a:rPr>
              <a:t>on the mail server.</a:t>
            </a:r>
          </a:p>
          <a:p>
            <a:pPr marL="342900" indent="-3429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 With a persistent Internet connection, only email headers are </a:t>
            </a:r>
            <a:r>
              <a:rPr lang="en-US" sz="2400" dirty="0" smtClean="0">
                <a:solidFill>
                  <a:schemeClr val="tx1"/>
                </a:solidFill>
                <a:latin typeface="Times New Roman" panose="02020603050405020304" pitchFamily="18" charset="0"/>
                <a:cs typeface="Times New Roman" panose="02020603050405020304" pitchFamily="18" charset="0"/>
              </a:rPr>
              <a:t> downloaded</a:t>
            </a:r>
            <a:r>
              <a:rPr lang="en-US" sz="2400" dirty="0">
                <a:solidFill>
                  <a:schemeClr val="tx1"/>
                </a:solidFill>
                <a:latin typeface="Times New Roman" panose="02020603050405020304" pitchFamily="18" charset="0"/>
                <a:cs typeface="Times New Roman" panose="02020603050405020304" pitchFamily="18" charset="0"/>
              </a:rPr>
              <a:t>, so you can see your mail faster. The full message is </a:t>
            </a:r>
            <a:r>
              <a:rPr lang="en-US" sz="2400" dirty="0" smtClean="0">
                <a:solidFill>
                  <a:schemeClr val="tx1"/>
                </a:solidFill>
                <a:latin typeface="Times New Roman" panose="02020603050405020304" pitchFamily="18" charset="0"/>
                <a:cs typeface="Times New Roman" panose="02020603050405020304" pitchFamily="18" charset="0"/>
              </a:rPr>
              <a:t>only downloaded </a:t>
            </a:r>
            <a:r>
              <a:rPr lang="en-US" sz="2400" dirty="0">
                <a:solidFill>
                  <a:schemeClr val="tx1"/>
                </a:solidFill>
                <a:latin typeface="Times New Roman" panose="02020603050405020304" pitchFamily="18" charset="0"/>
                <a:cs typeface="Times New Roman" panose="02020603050405020304" pitchFamily="18" charset="0"/>
              </a:rPr>
              <a:t>when you request to read it.</a:t>
            </a:r>
          </a:p>
          <a:p>
            <a:pPr marL="342900" indent="-342900">
              <a:lnSpc>
                <a:spcPct val="10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 Size of your message archive is limited only by your account’s </a:t>
            </a:r>
            <a:r>
              <a:rPr lang="en-US" sz="2400" dirty="0" smtClean="0">
                <a:solidFill>
                  <a:schemeClr val="tx1"/>
                </a:solidFill>
                <a:latin typeface="Times New Roman" panose="02020603050405020304" pitchFamily="18" charset="0"/>
                <a:cs typeface="Times New Roman" panose="02020603050405020304" pitchFamily="18" charset="0"/>
              </a:rPr>
              <a:t>server </a:t>
            </a:r>
            <a:r>
              <a:rPr lang="en-US" sz="2400" dirty="0">
                <a:solidFill>
                  <a:schemeClr val="tx1"/>
                </a:solidFill>
                <a:latin typeface="Times New Roman" panose="02020603050405020304" pitchFamily="18" charset="0"/>
                <a:cs typeface="Times New Roman" panose="02020603050405020304" pitchFamily="18" charset="0"/>
              </a:rPr>
              <a:t>space, not your personal device(s).</a:t>
            </a:r>
          </a:p>
          <a:p>
            <a:pPr marL="342900" indent="-342900">
              <a:lnSpc>
                <a:spcPct val="100000"/>
              </a:lnSpc>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738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smtClean="0">
                <a:latin typeface="Times New Roman" panose="02020603050405020304" pitchFamily="18" charset="0"/>
                <a:cs typeface="Times New Roman" panose="02020603050405020304" pitchFamily="18" charset="0"/>
              </a:rPr>
              <a:t>MAPI</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MAPI </a:t>
            </a:r>
            <a:r>
              <a:rPr lang="en-US" sz="2400" dirty="0">
                <a:latin typeface="Times New Roman" panose="02020603050405020304" pitchFamily="18" charset="0"/>
                <a:cs typeface="Times New Roman" panose="02020603050405020304" pitchFamily="18" charset="0"/>
              </a:rPr>
              <a:t>interface is required for interfacing messaging-based services to client applications such as Outlook. </a:t>
            </a:r>
            <a:endParaRPr lang="en-US" sz="2400" dirty="0" smtClean="0">
              <a:latin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example, several non-Microsoft e-mail server product vendors created "MAPI service providers" to allow their products to be accessed via Outlook</a:t>
            </a:r>
            <a:r>
              <a:rPr lang="en-US" sz="2400" dirty="0" smtClean="0">
                <a:latin typeface="Times New Roman" panose="02020603050405020304" pitchFamily="18" charset="0"/>
                <a:cs typeface="Times New Roman" panose="02020603050405020304" pitchFamily="18" charset="0"/>
              </a:rPr>
              <a:t>.</a:t>
            </a:r>
          </a:p>
          <a:p>
            <a:pPr marL="342900" indent="-342900">
              <a:lnSpc>
                <a:spcPct val="10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While MAPI is designed to be independent of the protocol, it is usually used with </a:t>
            </a:r>
            <a:r>
              <a:rPr lang="en-US" sz="2400" b="1" dirty="0" smtClean="0">
                <a:latin typeface="Times New Roman" panose="02020603050405020304" pitchFamily="18" charset="0"/>
                <a:cs typeface="Times New Roman" panose="02020603050405020304" pitchFamily="18" charset="0"/>
              </a:rPr>
              <a:t>MAPI over HTTP</a:t>
            </a:r>
            <a:r>
              <a:rPr lang="en-US" sz="2400" dirty="0" smtClean="0">
                <a:latin typeface="Times New Roman" panose="02020603050405020304" pitchFamily="18" charset="0"/>
                <a:cs typeface="Times New Roman" panose="02020603050405020304" pitchFamily="18" charset="0"/>
              </a:rPr>
              <a:t> or </a:t>
            </a:r>
            <a:r>
              <a:rPr lang="en-US" sz="2400" b="1" dirty="0" smtClean="0">
                <a:latin typeface="Times New Roman" panose="02020603050405020304" pitchFamily="18" charset="0"/>
                <a:cs typeface="Times New Roman" panose="02020603050405020304" pitchFamily="18" charset="0"/>
              </a:rPr>
              <a:t>MAPI/RPC</a:t>
            </a:r>
            <a:r>
              <a:rPr lang="en-US" sz="2400" dirty="0" smtClean="0">
                <a:latin typeface="Times New Roman" panose="02020603050405020304" pitchFamily="18" charset="0"/>
                <a:cs typeface="Times New Roman" panose="02020603050405020304" pitchFamily="18" charset="0"/>
              </a:rPr>
              <a:t>, protocols used by Microsoft Outlook communicate with Microsoft Exchange Server.</a:t>
            </a:r>
          </a:p>
          <a:p>
            <a:pPr>
              <a:lnSpc>
                <a:spcPct val="100000"/>
              </a:lnSpc>
            </a:pP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61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7529" y="782435"/>
            <a:ext cx="9942412" cy="559260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5129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21879" y="736600"/>
            <a:ext cx="1257300" cy="787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Hello Bob</a:t>
            </a:r>
            <a:endParaRPr lang="en-US" dirty="0">
              <a:solidFill>
                <a:schemeClr val="tx1"/>
              </a:solidFill>
            </a:endParaRPr>
          </a:p>
        </p:txBody>
      </p:sp>
      <p:sp>
        <p:nvSpPr>
          <p:cNvPr id="7" name="Rectangle 6"/>
          <p:cNvSpPr/>
          <p:nvPr/>
        </p:nvSpPr>
        <p:spPr>
          <a:xfrm>
            <a:off x="2609850" y="2273300"/>
            <a:ext cx="1968500" cy="6858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UA Header from:alice@iseag.com</a:t>
            </a:r>
          </a:p>
        </p:txBody>
      </p:sp>
      <p:sp>
        <p:nvSpPr>
          <p:cNvPr id="8" name="Rectangle 7"/>
          <p:cNvSpPr/>
          <p:nvPr/>
        </p:nvSpPr>
        <p:spPr>
          <a:xfrm>
            <a:off x="2609850" y="2943792"/>
            <a:ext cx="1968500" cy="2794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MIME Header</a:t>
            </a:r>
          </a:p>
        </p:txBody>
      </p:sp>
      <p:sp>
        <p:nvSpPr>
          <p:cNvPr id="9" name="Rectangle 8"/>
          <p:cNvSpPr/>
          <p:nvPr/>
        </p:nvSpPr>
        <p:spPr>
          <a:xfrm>
            <a:off x="2609850" y="3238500"/>
            <a:ext cx="1968500" cy="6096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Hello Bob</a:t>
            </a:r>
          </a:p>
        </p:txBody>
      </p:sp>
      <p:sp>
        <p:nvSpPr>
          <p:cNvPr id="10" name="Rectangle 9"/>
          <p:cNvSpPr/>
          <p:nvPr/>
        </p:nvSpPr>
        <p:spPr>
          <a:xfrm>
            <a:off x="615971" y="1833799"/>
            <a:ext cx="1193800" cy="7239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UA</a:t>
            </a:r>
            <a:endParaRPr lang="en-US" dirty="0">
              <a:solidFill>
                <a:schemeClr val="tx1"/>
              </a:solidFill>
            </a:endParaRPr>
          </a:p>
        </p:txBody>
      </p:sp>
      <p:sp>
        <p:nvSpPr>
          <p:cNvPr id="11" name="Rectangle 10"/>
          <p:cNvSpPr/>
          <p:nvPr/>
        </p:nvSpPr>
        <p:spPr>
          <a:xfrm>
            <a:off x="488950" y="4195163"/>
            <a:ext cx="1371600" cy="5969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MAT iseage.net</a:t>
            </a:r>
            <a:endParaRPr lang="en-US" dirty="0">
              <a:solidFill>
                <a:schemeClr val="tx1"/>
              </a:solidFill>
            </a:endParaRPr>
          </a:p>
        </p:txBody>
      </p:sp>
      <p:sp>
        <p:nvSpPr>
          <p:cNvPr id="12" name="Cloud 11"/>
          <p:cNvSpPr/>
          <p:nvPr/>
        </p:nvSpPr>
        <p:spPr>
          <a:xfrm>
            <a:off x="2931887" y="4443412"/>
            <a:ext cx="1860550" cy="1054100"/>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Internet</a:t>
            </a:r>
            <a:endParaRPr lang="en-US" dirty="0">
              <a:solidFill>
                <a:schemeClr val="tx1"/>
              </a:solidFill>
            </a:endParaRPr>
          </a:p>
        </p:txBody>
      </p:sp>
      <p:sp>
        <p:nvSpPr>
          <p:cNvPr id="13" name="Rectangle 12"/>
          <p:cNvSpPr/>
          <p:nvPr/>
        </p:nvSpPr>
        <p:spPr>
          <a:xfrm>
            <a:off x="5537200" y="4013200"/>
            <a:ext cx="1587500" cy="6858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MAT2 dougj.net</a:t>
            </a:r>
            <a:endParaRPr lang="en-US" dirty="0">
              <a:solidFill>
                <a:schemeClr val="tx1"/>
              </a:solidFill>
            </a:endParaRPr>
          </a:p>
        </p:txBody>
      </p:sp>
      <p:sp>
        <p:nvSpPr>
          <p:cNvPr id="14" name="Can 13"/>
          <p:cNvSpPr/>
          <p:nvPr/>
        </p:nvSpPr>
        <p:spPr>
          <a:xfrm>
            <a:off x="7734300" y="3556000"/>
            <a:ext cx="914400" cy="64770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734300" y="4622799"/>
            <a:ext cx="1346200" cy="33110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MTA2 Header</a:t>
            </a:r>
          </a:p>
        </p:txBody>
      </p:sp>
      <p:sp>
        <p:nvSpPr>
          <p:cNvPr id="16" name="Rectangle 15"/>
          <p:cNvSpPr/>
          <p:nvPr/>
        </p:nvSpPr>
        <p:spPr>
          <a:xfrm>
            <a:off x="7734300" y="4953902"/>
            <a:ext cx="1346200" cy="36140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MTA1 Header</a:t>
            </a:r>
          </a:p>
        </p:txBody>
      </p:sp>
      <p:sp>
        <p:nvSpPr>
          <p:cNvPr id="17" name="Rectangle 16"/>
          <p:cNvSpPr/>
          <p:nvPr/>
        </p:nvSpPr>
        <p:spPr>
          <a:xfrm>
            <a:off x="7734300" y="5289009"/>
            <a:ext cx="1346200" cy="67309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UA Header from:alice@iseag.com</a:t>
            </a:r>
          </a:p>
        </p:txBody>
      </p:sp>
      <p:sp>
        <p:nvSpPr>
          <p:cNvPr id="18" name="Rectangle 17"/>
          <p:cNvSpPr/>
          <p:nvPr/>
        </p:nvSpPr>
        <p:spPr>
          <a:xfrm>
            <a:off x="7734300" y="5962110"/>
            <a:ext cx="1346200" cy="4640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MIME Header</a:t>
            </a:r>
          </a:p>
        </p:txBody>
      </p:sp>
      <p:sp>
        <p:nvSpPr>
          <p:cNvPr id="19" name="Rectangle 18"/>
          <p:cNvSpPr/>
          <p:nvPr/>
        </p:nvSpPr>
        <p:spPr>
          <a:xfrm>
            <a:off x="7734300" y="6426200"/>
            <a:ext cx="1346200" cy="34624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Hello Bob</a:t>
            </a:r>
          </a:p>
        </p:txBody>
      </p:sp>
      <p:sp>
        <p:nvSpPr>
          <p:cNvPr id="20" name="Rectangle 19"/>
          <p:cNvSpPr/>
          <p:nvPr/>
        </p:nvSpPr>
        <p:spPr>
          <a:xfrm>
            <a:off x="7338096" y="1954056"/>
            <a:ext cx="1422400" cy="78263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UA</a:t>
            </a:r>
            <a:endParaRPr lang="en-US" dirty="0">
              <a:solidFill>
                <a:schemeClr val="tx1"/>
              </a:solidFill>
            </a:endParaRPr>
          </a:p>
        </p:txBody>
      </p:sp>
      <p:sp>
        <p:nvSpPr>
          <p:cNvPr id="21" name="Rounded Rectangle 20"/>
          <p:cNvSpPr/>
          <p:nvPr/>
        </p:nvSpPr>
        <p:spPr>
          <a:xfrm>
            <a:off x="5685305" y="265181"/>
            <a:ext cx="1159098" cy="8255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Bob</a:t>
            </a:r>
            <a:endParaRPr lang="en-US" dirty="0">
              <a:solidFill>
                <a:schemeClr val="tx1"/>
              </a:solidFill>
            </a:endParaRPr>
          </a:p>
        </p:txBody>
      </p:sp>
      <p:sp>
        <p:nvSpPr>
          <p:cNvPr id="22" name="Rectangle 21"/>
          <p:cNvSpPr/>
          <p:nvPr/>
        </p:nvSpPr>
        <p:spPr>
          <a:xfrm>
            <a:off x="9209734" y="825322"/>
            <a:ext cx="1506829" cy="74697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From:alice@iseag.com</a:t>
            </a:r>
            <a:endParaRPr lang="en-US" sz="1600" dirty="0">
              <a:solidFill>
                <a:schemeClr val="tx1"/>
              </a:solidFill>
            </a:endParaRPr>
          </a:p>
        </p:txBody>
      </p:sp>
      <p:sp>
        <p:nvSpPr>
          <p:cNvPr id="23" name="Rectangle 22"/>
          <p:cNvSpPr/>
          <p:nvPr/>
        </p:nvSpPr>
        <p:spPr>
          <a:xfrm>
            <a:off x="9209733" y="1583499"/>
            <a:ext cx="1506829" cy="35924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Hello Bob</a:t>
            </a:r>
            <a:endParaRPr lang="en-US" dirty="0">
              <a:solidFill>
                <a:schemeClr val="tx1"/>
              </a:solidFill>
            </a:endParaRPr>
          </a:p>
        </p:txBody>
      </p:sp>
      <p:sp>
        <p:nvSpPr>
          <p:cNvPr id="24" name="Rectangle 23"/>
          <p:cNvSpPr/>
          <p:nvPr/>
        </p:nvSpPr>
        <p:spPr>
          <a:xfrm>
            <a:off x="9517487" y="2588654"/>
            <a:ext cx="1584102" cy="37044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MTA2 Header</a:t>
            </a:r>
            <a:endParaRPr lang="en-US" dirty="0">
              <a:solidFill>
                <a:schemeClr val="tx1"/>
              </a:solidFill>
            </a:endParaRPr>
          </a:p>
        </p:txBody>
      </p:sp>
      <p:sp>
        <p:nvSpPr>
          <p:cNvPr id="25" name="Rectangle 24"/>
          <p:cNvSpPr/>
          <p:nvPr/>
        </p:nvSpPr>
        <p:spPr>
          <a:xfrm>
            <a:off x="9517487" y="2959100"/>
            <a:ext cx="1584102" cy="40228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MTA1 Header</a:t>
            </a:r>
            <a:endParaRPr lang="en-US" dirty="0">
              <a:solidFill>
                <a:schemeClr val="tx1"/>
              </a:solidFill>
            </a:endParaRPr>
          </a:p>
        </p:txBody>
      </p:sp>
      <p:sp>
        <p:nvSpPr>
          <p:cNvPr id="26" name="Rectangle 25"/>
          <p:cNvSpPr/>
          <p:nvPr/>
        </p:nvSpPr>
        <p:spPr>
          <a:xfrm>
            <a:off x="9517487" y="3374265"/>
            <a:ext cx="1584102" cy="65163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UA Header from:alice@iseag.co</a:t>
            </a:r>
            <a:r>
              <a:rPr lang="en-US" sz="1400" dirty="0">
                <a:solidFill>
                  <a:schemeClr val="tx1"/>
                </a:solidFill>
              </a:rPr>
              <a:t>m</a:t>
            </a:r>
          </a:p>
        </p:txBody>
      </p:sp>
      <p:sp>
        <p:nvSpPr>
          <p:cNvPr id="27" name="Rectangle 26"/>
          <p:cNvSpPr/>
          <p:nvPr/>
        </p:nvSpPr>
        <p:spPr>
          <a:xfrm>
            <a:off x="9517487" y="4013200"/>
            <a:ext cx="1584102" cy="4318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MIME Header</a:t>
            </a:r>
            <a:endParaRPr lang="en-US" dirty="0">
              <a:solidFill>
                <a:schemeClr val="tx1"/>
              </a:solidFill>
            </a:endParaRPr>
          </a:p>
        </p:txBody>
      </p:sp>
      <p:sp>
        <p:nvSpPr>
          <p:cNvPr id="28" name="Rectangle 27"/>
          <p:cNvSpPr/>
          <p:nvPr/>
        </p:nvSpPr>
        <p:spPr>
          <a:xfrm>
            <a:off x="9517487" y="4457700"/>
            <a:ext cx="1584102" cy="40481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Hello Bob</a:t>
            </a:r>
            <a:endParaRPr lang="en-US" dirty="0">
              <a:solidFill>
                <a:schemeClr val="tx1"/>
              </a:solidFill>
            </a:endParaRPr>
          </a:p>
        </p:txBody>
      </p:sp>
      <p:cxnSp>
        <p:nvCxnSpPr>
          <p:cNvPr id="30" name="Straight Arrow Connector 29"/>
          <p:cNvCxnSpPr>
            <a:stCxn id="11" idx="0"/>
            <a:endCxn id="10" idx="2"/>
          </p:cNvCxnSpPr>
          <p:nvPr/>
        </p:nvCxnSpPr>
        <p:spPr>
          <a:xfrm flipV="1">
            <a:off x="1174750" y="2557699"/>
            <a:ext cx="38121" cy="163746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1" name="Rounded Rectangle 30"/>
          <p:cNvSpPr/>
          <p:nvPr/>
        </p:nvSpPr>
        <p:spPr>
          <a:xfrm>
            <a:off x="950963" y="217714"/>
            <a:ext cx="862885" cy="540913"/>
          </a:xfrm>
          <a:prstGeom prst="roundRect">
            <a:avLst/>
          </a:prstGeom>
          <a:solidFill>
            <a:schemeClr val="accent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Alice</a:t>
            </a:r>
            <a:endParaRPr lang="en-US" dirty="0">
              <a:solidFill>
                <a:schemeClr val="tx1"/>
              </a:solidFill>
            </a:endParaRPr>
          </a:p>
        </p:txBody>
      </p:sp>
      <p:cxnSp>
        <p:nvCxnSpPr>
          <p:cNvPr id="33" name="Straight Arrow Connector 32"/>
          <p:cNvCxnSpPr>
            <a:stCxn id="10" idx="0"/>
          </p:cNvCxnSpPr>
          <p:nvPr/>
        </p:nvCxnSpPr>
        <p:spPr>
          <a:xfrm flipV="1">
            <a:off x="1212871" y="792936"/>
            <a:ext cx="0" cy="104086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flipH="1" flipV="1">
            <a:off x="1866900" y="4457700"/>
            <a:ext cx="1098550" cy="381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p:cNvCxnSpPr/>
          <p:nvPr/>
        </p:nvCxnSpPr>
        <p:spPr>
          <a:xfrm flipV="1">
            <a:off x="4826000" y="4457700"/>
            <a:ext cx="711200" cy="3429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flipV="1">
            <a:off x="7226300" y="4025900"/>
            <a:ext cx="508000" cy="431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p:cNvCxnSpPr/>
          <p:nvPr/>
        </p:nvCxnSpPr>
        <p:spPr>
          <a:xfrm flipV="1">
            <a:off x="8049296" y="2717800"/>
            <a:ext cx="0" cy="8382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a:off x="6619741" y="1159099"/>
            <a:ext cx="824248" cy="77606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54" name="TextBox 53"/>
          <p:cNvSpPr txBox="1"/>
          <p:nvPr/>
        </p:nvSpPr>
        <p:spPr>
          <a:xfrm>
            <a:off x="2796101" y="405637"/>
            <a:ext cx="1386357" cy="261610"/>
          </a:xfrm>
          <a:prstGeom prst="rect">
            <a:avLst/>
          </a:prstGeom>
          <a:solidFill>
            <a:schemeClr val="accent4">
              <a:lumMod val="60000"/>
              <a:lumOff val="40000"/>
            </a:schemeClr>
          </a:solidFill>
        </p:spPr>
        <p:txBody>
          <a:bodyPr wrap="square" rtlCol="0">
            <a:spAutoFit/>
          </a:bodyPr>
          <a:lstStyle/>
          <a:p>
            <a:r>
              <a:rPr lang="en-US" sz="1100" dirty="0" smtClean="0"/>
              <a:t>TO: Bob@dougj.com</a:t>
            </a:r>
            <a:endParaRPr lang="en-US" sz="1100" dirty="0"/>
          </a:p>
        </p:txBody>
      </p:sp>
      <p:sp>
        <p:nvSpPr>
          <p:cNvPr id="55" name="TextBox 54"/>
          <p:cNvSpPr txBox="1"/>
          <p:nvPr/>
        </p:nvSpPr>
        <p:spPr>
          <a:xfrm>
            <a:off x="9080500" y="217714"/>
            <a:ext cx="1765300" cy="369332"/>
          </a:xfrm>
          <a:prstGeom prst="rect">
            <a:avLst/>
          </a:prstGeom>
          <a:noFill/>
        </p:spPr>
        <p:txBody>
          <a:bodyPr wrap="square" rtlCol="0">
            <a:spAutoFit/>
          </a:bodyPr>
          <a:lstStyle/>
          <a:p>
            <a:r>
              <a:rPr lang="en-US" dirty="0" smtClean="0"/>
              <a:t>Reduced header</a:t>
            </a:r>
            <a:endParaRPr lang="en-US" dirty="0"/>
          </a:p>
        </p:txBody>
      </p:sp>
      <p:sp>
        <p:nvSpPr>
          <p:cNvPr id="57" name="Rectangle 56"/>
          <p:cNvSpPr/>
          <p:nvPr/>
        </p:nvSpPr>
        <p:spPr>
          <a:xfrm>
            <a:off x="967435" y="4997320"/>
            <a:ext cx="1602616" cy="41987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MTA1 Header</a:t>
            </a:r>
            <a:endParaRPr lang="en-US" dirty="0">
              <a:solidFill>
                <a:schemeClr val="tx1"/>
              </a:solidFill>
            </a:endParaRPr>
          </a:p>
        </p:txBody>
      </p:sp>
      <p:sp>
        <p:nvSpPr>
          <p:cNvPr id="58" name="Rectangle 57"/>
          <p:cNvSpPr/>
          <p:nvPr/>
        </p:nvSpPr>
        <p:spPr>
          <a:xfrm>
            <a:off x="967435" y="5315309"/>
            <a:ext cx="1602616" cy="54098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UA Header from:alice@iseag.co</a:t>
            </a:r>
            <a:r>
              <a:rPr lang="en-US" sz="1400" dirty="0">
                <a:solidFill>
                  <a:schemeClr val="tx1"/>
                </a:solidFill>
              </a:rPr>
              <a:t>m</a:t>
            </a:r>
          </a:p>
        </p:txBody>
      </p:sp>
      <p:sp>
        <p:nvSpPr>
          <p:cNvPr id="59" name="Rectangle 58"/>
          <p:cNvSpPr/>
          <p:nvPr/>
        </p:nvSpPr>
        <p:spPr>
          <a:xfrm>
            <a:off x="966272" y="5856290"/>
            <a:ext cx="1584102" cy="3683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MIME Header</a:t>
            </a:r>
            <a:endParaRPr lang="en-US" dirty="0">
              <a:solidFill>
                <a:schemeClr val="tx1"/>
              </a:solidFill>
            </a:endParaRPr>
          </a:p>
        </p:txBody>
      </p:sp>
      <p:sp>
        <p:nvSpPr>
          <p:cNvPr id="60" name="Rectangle 59"/>
          <p:cNvSpPr/>
          <p:nvPr/>
        </p:nvSpPr>
        <p:spPr>
          <a:xfrm>
            <a:off x="967435" y="6210301"/>
            <a:ext cx="1584102" cy="42480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Hello Bob</a:t>
            </a:r>
            <a:endParaRPr lang="en-US" dirty="0">
              <a:solidFill>
                <a:schemeClr val="tx1"/>
              </a:solidFill>
            </a:endParaRPr>
          </a:p>
        </p:txBody>
      </p:sp>
      <p:sp>
        <p:nvSpPr>
          <p:cNvPr id="61" name="TextBox 60"/>
          <p:cNvSpPr txBox="1"/>
          <p:nvPr/>
        </p:nvSpPr>
        <p:spPr>
          <a:xfrm>
            <a:off x="2191657" y="4203700"/>
            <a:ext cx="622914" cy="276999"/>
          </a:xfrm>
          <a:prstGeom prst="rect">
            <a:avLst/>
          </a:prstGeom>
          <a:noFill/>
        </p:spPr>
        <p:txBody>
          <a:bodyPr wrap="square" rtlCol="0">
            <a:spAutoFit/>
          </a:bodyPr>
          <a:lstStyle/>
          <a:p>
            <a:r>
              <a:rPr lang="en-US" sz="1200" dirty="0" smtClean="0"/>
              <a:t>SMTP</a:t>
            </a:r>
            <a:endParaRPr lang="en-US" sz="1200" dirty="0"/>
          </a:p>
        </p:txBody>
      </p:sp>
    </p:spTree>
    <p:extLst>
      <p:ext uri="{BB962C8B-B14F-4D97-AF65-F5344CB8AC3E}">
        <p14:creationId xmlns:p14="http://schemas.microsoft.com/office/powerpoint/2010/main" val="28139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u="sng" dirty="0" smtClean="0">
                <a:solidFill>
                  <a:schemeClr val="tx1"/>
                </a:solidFill>
                <a:latin typeface="Calibri" panose="020F0502020204030204" pitchFamily="34" charset="0"/>
                <a:cs typeface="Calibri" panose="020F0502020204030204" pitchFamily="34" charset="0"/>
              </a:rPr>
              <a:t>Internet Protocol (IP) Address</a:t>
            </a:r>
            <a:endParaRPr lang="en-US" sz="4000" b="1" u="sng"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07988" y="1628800"/>
            <a:ext cx="11370945" cy="5040313"/>
          </a:xfrm>
        </p:spPr>
        <p:txBody>
          <a:bodyPr>
            <a:normAutofit/>
          </a:bodyPr>
          <a:lstStyle/>
          <a:p>
            <a:pPr marL="342900" indent="-342900" algn="just">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IP address </a:t>
            </a:r>
            <a:r>
              <a:rPr lang="en-US" sz="2400" dirty="0">
                <a:latin typeface="Calibri" panose="020F0502020204030204" pitchFamily="34" charset="0"/>
                <a:cs typeface="Calibri" panose="020F0502020204030204" pitchFamily="34" charset="0"/>
              </a:rPr>
              <a:t>is a </a:t>
            </a:r>
            <a:r>
              <a:rPr lang="en-US" sz="2400" dirty="0" smtClean="0">
                <a:latin typeface="Calibri" panose="020F0502020204030204" pitchFamily="34" charset="0"/>
                <a:cs typeface="Calibri" panose="020F0502020204030204" pitchFamily="34" charset="0"/>
              </a:rPr>
              <a:t>numerical unique address </a:t>
            </a:r>
            <a:r>
              <a:rPr lang="en-US" sz="2400" dirty="0">
                <a:latin typeface="Calibri" panose="020F0502020204030204" pitchFamily="34" charset="0"/>
                <a:cs typeface="Calibri" panose="020F0502020204030204" pitchFamily="34" charset="0"/>
              </a:rPr>
              <a:t>assigned to each device connected to a computer network that uses the Internet Protocol for </a:t>
            </a:r>
            <a:r>
              <a:rPr lang="en-US" sz="2400" dirty="0" smtClean="0">
                <a:latin typeface="Calibri" panose="020F0502020204030204" pitchFamily="34" charset="0"/>
                <a:cs typeface="Calibri" panose="020F0502020204030204" pitchFamily="34" charset="0"/>
              </a:rPr>
              <a:t>communication.</a:t>
            </a:r>
          </a:p>
          <a:p>
            <a:pPr marL="342900" indent="-342900" algn="just">
              <a:buFont typeface="Arial" panose="020B0604020202020204" pitchFamily="34" charset="0"/>
              <a:buChar char="•"/>
            </a:pPr>
            <a:endParaRPr lang="en-US" sz="2400" dirty="0"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IP address makes it easier for the computers to locate the server from anywhere in the world </a:t>
            </a:r>
            <a:r>
              <a:rPr lang="en-US" sz="2400" dirty="0" smtClean="0">
                <a:latin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endParaRPr lang="en-US" sz="2400" dirty="0"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 </a:t>
            </a:r>
            <a:r>
              <a:rPr lang="en-US" sz="2400" b="1" dirty="0" smtClean="0">
                <a:latin typeface="Calibri" panose="020F0502020204030204" pitchFamily="34" charset="0"/>
                <a:cs typeface="Calibri" panose="020F0502020204030204" pitchFamily="34" charset="0"/>
              </a:rPr>
              <a:t>Static</a:t>
            </a:r>
            <a:r>
              <a:rPr lang="en-US" sz="2400" b="1" dirty="0">
                <a:latin typeface="Calibri" panose="020F0502020204030204" pitchFamily="34" charset="0"/>
                <a:cs typeface="Calibri" panose="020F0502020204030204" pitchFamily="34" charset="0"/>
              </a:rPr>
              <a:t> </a:t>
            </a:r>
            <a:r>
              <a:rPr lang="en-US" sz="2400" b="1" dirty="0" smtClean="0">
                <a:latin typeface="Calibri" panose="020F0502020204030204" pitchFamily="34" charset="0"/>
                <a:cs typeface="Calibri" panose="020F0502020204030204" pitchFamily="34" charset="0"/>
              </a:rPr>
              <a:t>IP Address : </a:t>
            </a:r>
            <a:r>
              <a:rPr lang="en-US" sz="2400" dirty="0" smtClean="0">
                <a:latin typeface="Calibri" panose="020F0502020204030204" pitchFamily="34" charset="0"/>
                <a:cs typeface="Calibri" panose="020F0502020204030204" pitchFamily="34" charset="0"/>
              </a:rPr>
              <a:t>Computer </a:t>
            </a:r>
            <a:r>
              <a:rPr lang="en-US" sz="2400" dirty="0">
                <a:latin typeface="Calibri" panose="020F0502020204030204" pitchFamily="34" charset="0"/>
                <a:cs typeface="Calibri" panose="020F0502020204030204" pitchFamily="34" charset="0"/>
              </a:rPr>
              <a:t>keeps a single IP </a:t>
            </a:r>
            <a:r>
              <a:rPr lang="en-US" sz="2400" dirty="0" smtClean="0">
                <a:latin typeface="Calibri" panose="020F0502020204030204" pitchFamily="34" charset="0"/>
                <a:cs typeface="Calibri" panose="020F0502020204030204" pitchFamily="34" charset="0"/>
              </a:rPr>
              <a:t>address.</a:t>
            </a:r>
          </a:p>
          <a:p>
            <a:pPr marL="342900" indent="-342900" algn="just">
              <a:buFont typeface="Arial" panose="020B0604020202020204" pitchFamily="34" charset="0"/>
              <a:buChar char="•"/>
            </a:pPr>
            <a:endParaRPr lang="en-US" sz="2400" dirty="0"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 </a:t>
            </a:r>
            <a:r>
              <a:rPr lang="en-US" sz="2400" b="1" dirty="0" smtClean="0">
                <a:latin typeface="Calibri" panose="020F0502020204030204" pitchFamily="34" charset="0"/>
                <a:cs typeface="Calibri" panose="020F0502020204030204" pitchFamily="34" charset="0"/>
              </a:rPr>
              <a:t>Dynamic IP Address : </a:t>
            </a:r>
            <a:r>
              <a:rPr lang="en-US" sz="2400" dirty="0" smtClean="0">
                <a:latin typeface="Calibri" panose="020F0502020204030204" pitchFamily="34" charset="0"/>
                <a:cs typeface="Calibri" panose="020F0502020204030204" pitchFamily="34" charset="0"/>
              </a:rPr>
              <a:t>Network </a:t>
            </a:r>
            <a:r>
              <a:rPr lang="en-US" sz="2400" dirty="0">
                <a:latin typeface="Calibri" panose="020F0502020204030204" pitchFamily="34" charset="0"/>
                <a:cs typeface="Calibri" panose="020F0502020204030204" pitchFamily="34" charset="0"/>
              </a:rPr>
              <a:t>assigns the computer a new address each time it connects to the </a:t>
            </a:r>
            <a:r>
              <a:rPr lang="en-US" sz="2400" dirty="0" smtClean="0">
                <a:latin typeface="Calibri" panose="020F0502020204030204" pitchFamily="34" charset="0"/>
                <a:cs typeface="Calibri" panose="020F0502020204030204" pitchFamily="34" charset="0"/>
              </a:rPr>
              <a:t>network.</a:t>
            </a:r>
          </a:p>
          <a:p>
            <a:pPr algn="just"/>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3340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endParaRPr lang="en-US" dirty="0"/>
          </a:p>
        </p:txBody>
      </p:sp>
      <p:sp>
        <p:nvSpPr>
          <p:cNvPr id="3" name="Content Placeholder 2"/>
          <p:cNvSpPr>
            <a:spLocks noGrp="1"/>
          </p:cNvSpPr>
          <p:nvPr>
            <p:ph idx="1"/>
          </p:nvPr>
        </p:nvSpPr>
        <p:spPr/>
        <p:txBody>
          <a:bodyPr>
            <a:normAutofit/>
          </a:bodyPr>
          <a:lstStyle/>
          <a:p>
            <a:endParaRPr lang="en-US" sz="13800" dirty="0" smtClean="0">
              <a:latin typeface="Times New Roman" panose="02020603050405020304" pitchFamily="18" charset="0"/>
              <a:cs typeface="Times New Roman" panose="02020603050405020304" pitchFamily="18" charset="0"/>
            </a:endParaRPr>
          </a:p>
          <a:p>
            <a:endParaRPr lang="en-US" sz="13800" dirty="0">
              <a:latin typeface="Times New Roman" panose="02020603050405020304" pitchFamily="18" charset="0"/>
              <a:cs typeface="Times New Roman" panose="02020603050405020304" pitchFamily="18" charset="0"/>
            </a:endParaRPr>
          </a:p>
          <a:p>
            <a:endParaRPr lang="en-US" sz="13800" dirty="0" smtClean="0">
              <a:latin typeface="Times New Roman" panose="02020603050405020304" pitchFamily="18" charset="0"/>
              <a:cs typeface="Times New Roman" panose="02020603050405020304" pitchFamily="18" charset="0"/>
            </a:endParaRPr>
          </a:p>
          <a:p>
            <a:endParaRPr lang="en-US" sz="13800" dirty="0">
              <a:latin typeface="Times New Roman" panose="02020603050405020304" pitchFamily="18" charset="0"/>
              <a:cs typeface="Times New Roman" panose="02020603050405020304" pitchFamily="18" charset="0"/>
            </a:endParaRPr>
          </a:p>
          <a:p>
            <a:endParaRPr lang="en-US" sz="13800" dirty="0" smtClean="0">
              <a:latin typeface="Times New Roman" panose="02020603050405020304" pitchFamily="18" charset="0"/>
              <a:cs typeface="Times New Roman" panose="02020603050405020304" pitchFamily="18" charset="0"/>
            </a:endParaRPr>
          </a:p>
          <a:p>
            <a:endParaRPr lang="en-US" sz="13800" dirty="0" smtClean="0">
              <a:latin typeface="Times New Roman" panose="02020603050405020304" pitchFamily="18" charset="0"/>
              <a:cs typeface="Times New Roman" panose="02020603050405020304" pitchFamily="18" charset="0"/>
            </a:endParaRPr>
          </a:p>
          <a:p>
            <a:endParaRPr lang="en-US" sz="13800" dirty="0">
              <a:latin typeface="Times New Roman" panose="02020603050405020304" pitchFamily="18" charset="0"/>
              <a:cs typeface="Times New Roman" panose="02020603050405020304" pitchFamily="18" charset="0"/>
            </a:endParaRPr>
          </a:p>
          <a:p>
            <a:r>
              <a:rPr lang="en-US" sz="13800" dirty="0" smtClean="0">
                <a:latin typeface="Times New Roman" panose="02020603050405020304" pitchFamily="18" charset="0"/>
                <a:cs typeface="Times New Roman" panose="02020603050405020304" pitchFamily="18" charset="0"/>
              </a:rPr>
              <a:t> THANK YOU</a:t>
            </a:r>
            <a:endParaRPr lang="en-US" sz="13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C41F6B7F-BB2F-45A9-9FE1-EBB8D7F4196F}" type="slidenum">
              <a:rPr lang="en-US" smtClean="0"/>
              <a:t>130</a:t>
            </a:fld>
            <a:endParaRPr lang="en-US"/>
          </a:p>
        </p:txBody>
      </p:sp>
    </p:spTree>
    <p:extLst>
      <p:ext uri="{BB962C8B-B14F-4D97-AF65-F5344CB8AC3E}">
        <p14:creationId xmlns:p14="http://schemas.microsoft.com/office/powerpoint/2010/main" val="3987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63352" y="4293096"/>
            <a:ext cx="8470006"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accent3"/>
                </a:solidFill>
                <a:latin typeface="Verdana" panose="020B0604030504040204" pitchFamily="34" charset="0"/>
                <a:ea typeface="Verdana" panose="020B0604030504040204" pitchFamily="34" charset="0"/>
                <a:cs typeface="Verdana" panose="020B0604030504040204" pitchFamily="34" charset="0"/>
              </a:defRPr>
            </a:lvl1pPr>
          </a:lstStyle>
          <a:p>
            <a:r>
              <a:rPr lang="en-US" sz="4800" b="1" dirty="0" smtClean="0"/>
              <a:t>Proxy server</a:t>
            </a:r>
            <a:endParaRPr lang="en-US" sz="4800" b="1" dirty="0"/>
          </a:p>
        </p:txBody>
      </p:sp>
      <p:sp>
        <p:nvSpPr>
          <p:cNvPr id="14" name="Title 1"/>
          <p:cNvSpPr txBox="1">
            <a:spLocks/>
          </p:cNvSpPr>
          <p:nvPr/>
        </p:nvSpPr>
        <p:spPr>
          <a:xfrm>
            <a:off x="10632504" y="6597352"/>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accent3"/>
                </a:solidFill>
                <a:latin typeface="Verdana" panose="020B0604030504040204" pitchFamily="34" charset="0"/>
                <a:ea typeface="Verdana" panose="020B0604030504040204" pitchFamily="34" charset="0"/>
                <a:cs typeface="Verdana" panose="020B0604030504040204" pitchFamily="34" charset="0"/>
              </a:defRPr>
            </a:lvl1pPr>
          </a:lstStyle>
          <a:p>
            <a:pPr algn="r"/>
            <a:r>
              <a:rPr lang="en-US" sz="1000" b="1" dirty="0" smtClean="0">
                <a:solidFill>
                  <a:schemeClr val="tx1"/>
                </a:solidFill>
              </a:rPr>
              <a:t>SLIDE NO: 1</a:t>
            </a:r>
            <a:endParaRPr lang="en-US" sz="1000" b="1" dirty="0">
              <a:solidFill>
                <a:schemeClr val="tx1"/>
              </a:solidFill>
            </a:endParaRPr>
          </a:p>
        </p:txBody>
      </p:sp>
    </p:spTree>
    <p:extLst>
      <p:ext uri="{BB962C8B-B14F-4D97-AF65-F5344CB8AC3E}">
        <p14:creationId xmlns:p14="http://schemas.microsoft.com/office/powerpoint/2010/main" val="8128369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31504" y="1052736"/>
            <a:ext cx="5471988" cy="1698343"/>
          </a:xfrm>
        </p:spPr>
        <p:txBody>
          <a:bodyPr/>
          <a:lstStyle/>
          <a:p>
            <a:r>
              <a:rPr lang="en-US" sz="3200" b="1" dirty="0" smtClean="0">
                <a:solidFill>
                  <a:schemeClr val="tx1"/>
                </a:solidFill>
              </a:rPr>
              <a:t>TEAM MEMBERS</a:t>
            </a:r>
            <a:endParaRPr lang="en-US" sz="3200" b="1" dirty="0">
              <a:solidFill>
                <a:schemeClr val="tx1"/>
              </a:solidFill>
            </a:endParaRPr>
          </a:p>
        </p:txBody>
      </p:sp>
      <p:sp>
        <p:nvSpPr>
          <p:cNvPr id="3" name="Title 1"/>
          <p:cNvSpPr txBox="1">
            <a:spLocks/>
          </p:cNvSpPr>
          <p:nvPr/>
        </p:nvSpPr>
        <p:spPr>
          <a:xfrm>
            <a:off x="4151784" y="3645024"/>
            <a:ext cx="8470006" cy="851045"/>
          </a:xfrm>
          <a:prstGeom prst="rect">
            <a:avLst/>
          </a:prstGeom>
        </p:spPr>
        <p:txBody>
          <a:bodyPr>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marL="342900" indent="-342900">
              <a:buFont typeface="Arial" panose="020B0604020202020204" pitchFamily="34" charset="0"/>
              <a:buChar char="•"/>
            </a:pPr>
            <a:r>
              <a:rPr lang="en-US" sz="2400" dirty="0" smtClean="0">
                <a:solidFill>
                  <a:schemeClr val="tx1"/>
                </a:solidFill>
              </a:rPr>
              <a:t> NANDINI N </a:t>
            </a:r>
          </a:p>
          <a:p>
            <a:pPr marL="342900" indent="-342900">
              <a:buFont typeface="Arial" panose="020B0604020202020204" pitchFamily="34" charset="0"/>
              <a:buChar char="•"/>
            </a:pPr>
            <a:r>
              <a:rPr lang="en-US" sz="2400" dirty="0">
                <a:solidFill>
                  <a:schemeClr val="tx1"/>
                </a:solidFill>
              </a:rPr>
              <a:t> </a:t>
            </a:r>
            <a:r>
              <a:rPr lang="en-US" sz="2400" dirty="0" smtClean="0">
                <a:solidFill>
                  <a:schemeClr val="tx1"/>
                </a:solidFill>
              </a:rPr>
              <a:t>ARVETHI NAVEEN              093939</a:t>
            </a:r>
          </a:p>
          <a:p>
            <a:pPr marL="342900" indent="-342900">
              <a:buFont typeface="Arial" panose="020B0604020202020204" pitchFamily="34" charset="0"/>
              <a:buChar char="•"/>
            </a:pPr>
            <a:r>
              <a:rPr lang="en-US" sz="2400" dirty="0">
                <a:solidFill>
                  <a:schemeClr val="tx1"/>
                </a:solidFill>
              </a:rPr>
              <a:t> </a:t>
            </a:r>
            <a:r>
              <a:rPr lang="en-US" sz="2400" dirty="0" smtClean="0">
                <a:solidFill>
                  <a:schemeClr val="tx1"/>
                </a:solidFill>
              </a:rPr>
              <a:t>DIVYASHREE V                  093950</a:t>
            </a:r>
          </a:p>
          <a:p>
            <a:pPr marL="342900" indent="-342900">
              <a:buFont typeface="Arial" panose="020B0604020202020204" pitchFamily="34" charset="0"/>
              <a:buChar char="•"/>
            </a:pPr>
            <a:r>
              <a:rPr lang="en-US" sz="2400" dirty="0" smtClean="0">
                <a:solidFill>
                  <a:schemeClr val="tx1"/>
                </a:solidFill>
              </a:rPr>
              <a:t> MAHANTHESH KUMBAR	 093957</a:t>
            </a:r>
          </a:p>
          <a:p>
            <a:pPr marL="342900" indent="-342900">
              <a:buFont typeface="Arial" panose="020B0604020202020204" pitchFamily="34" charset="0"/>
              <a:buChar char="•"/>
            </a:pPr>
            <a:r>
              <a:rPr lang="en-US" sz="2400" dirty="0" smtClean="0">
                <a:solidFill>
                  <a:schemeClr val="tx1"/>
                </a:solidFill>
              </a:rPr>
              <a:t> SANDEEP N V S DIVVELA	 093949</a:t>
            </a:r>
          </a:p>
          <a:p>
            <a:pPr marL="342900" indent="-342900">
              <a:buFont typeface="Arial" panose="020B0604020202020204" pitchFamily="34" charset="0"/>
              <a:buChar char="•"/>
            </a:pPr>
            <a:r>
              <a:rPr lang="en-US" sz="2400" dirty="0" smtClean="0">
                <a:solidFill>
                  <a:schemeClr val="tx1"/>
                </a:solidFill>
              </a:rPr>
              <a:t> SAI KRISHNA</a:t>
            </a:r>
          </a:p>
          <a:p>
            <a:pPr marL="342900" indent="-342900">
              <a:buFont typeface="Arial" panose="020B0604020202020204" pitchFamily="34" charset="0"/>
              <a:buChar char="•"/>
            </a:pPr>
            <a:r>
              <a:rPr lang="en-US" sz="2400" dirty="0" smtClean="0">
                <a:solidFill>
                  <a:schemeClr val="tx1"/>
                </a:solidFill>
              </a:rPr>
              <a:t> MONISHA S M                   093952</a:t>
            </a:r>
            <a:endParaRPr lang="en-US" sz="2400" dirty="0">
              <a:solidFill>
                <a:schemeClr val="tx1"/>
              </a:solidFill>
            </a:endParaRPr>
          </a:p>
        </p:txBody>
      </p:sp>
      <p:sp>
        <p:nvSpPr>
          <p:cNvPr id="4" name="Title 1"/>
          <p:cNvSpPr txBox="1">
            <a:spLocks/>
          </p:cNvSpPr>
          <p:nvPr/>
        </p:nvSpPr>
        <p:spPr>
          <a:xfrm>
            <a:off x="10992544" y="6525344"/>
            <a:ext cx="1296144" cy="851045"/>
          </a:xfrm>
          <a:prstGeom prst="rect">
            <a:avLst/>
          </a:prstGeom>
        </p:spPr>
        <p:txBody>
          <a:bodyPr>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a:t>
            </a:r>
            <a:endParaRPr lang="en-US" sz="1000" b="1" dirty="0">
              <a:solidFill>
                <a:schemeClr val="tx1"/>
              </a:solidFill>
            </a:endParaRPr>
          </a:p>
        </p:txBody>
      </p:sp>
    </p:spTree>
    <p:extLst>
      <p:ext uri="{BB962C8B-B14F-4D97-AF65-F5344CB8AC3E}">
        <p14:creationId xmlns:p14="http://schemas.microsoft.com/office/powerpoint/2010/main" val="15884385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64552" y="5949280"/>
            <a:ext cx="1296144" cy="851045"/>
          </a:xfrm>
        </p:spPr>
        <p:txBody>
          <a:bodyPr>
            <a:normAutofit/>
          </a:bodyPr>
          <a:lstStyle/>
          <a:p>
            <a:r>
              <a:rPr lang="en-US" sz="1000" b="1" dirty="0" smtClean="0">
                <a:solidFill>
                  <a:schemeClr val="tx1"/>
                </a:solidFill>
              </a:rPr>
              <a:t>SLIDE NO: 3</a:t>
            </a:r>
            <a:endParaRPr lang="en-US" sz="1000" b="1" dirty="0">
              <a:solidFill>
                <a:schemeClr val="tx1"/>
              </a:solidFill>
            </a:endParaRPr>
          </a:p>
        </p:txBody>
      </p:sp>
      <p:sp>
        <p:nvSpPr>
          <p:cNvPr id="3" name="Subtitle 2"/>
          <p:cNvSpPr>
            <a:spLocks noGrp="1"/>
          </p:cNvSpPr>
          <p:nvPr>
            <p:ph type="subTitle" idx="1"/>
          </p:nvPr>
        </p:nvSpPr>
        <p:spPr>
          <a:xfrm>
            <a:off x="191344" y="1484785"/>
            <a:ext cx="9937104" cy="5373216"/>
          </a:xfrm>
        </p:spPr>
        <p:txBody>
          <a:bodyPr>
            <a:normAutofit lnSpcReduction="10000"/>
          </a:bodyPr>
          <a:lstStyle/>
          <a:p>
            <a:pPr algn="l"/>
            <a:r>
              <a:rPr lang="en-US" dirty="0" smtClean="0"/>
              <a:t>		A </a:t>
            </a:r>
            <a:r>
              <a:rPr lang="en-US" dirty="0"/>
              <a:t>proxy server is a dedicated computer or a </a:t>
            </a:r>
            <a:r>
              <a:rPr lang="en-US" dirty="0" smtClean="0"/>
              <a:t> software </a:t>
            </a:r>
            <a:r>
              <a:rPr lang="en-US" dirty="0"/>
              <a:t>system running on a computer that acts as an intermediary between an endpoint device, such as a computer, and another server from which a user or client is requesting a service</a:t>
            </a:r>
            <a:r>
              <a:rPr lang="en-US" b="1" dirty="0" smtClean="0"/>
              <a:t>.</a:t>
            </a:r>
          </a:p>
          <a:p>
            <a:pPr algn="l"/>
            <a:endParaRPr lang="en-US" b="1" dirty="0" smtClean="0"/>
          </a:p>
          <a:p>
            <a:pPr algn="l"/>
            <a:r>
              <a:rPr lang="en-US" b="1" dirty="0" smtClean="0"/>
              <a:t>Functionalities</a:t>
            </a:r>
            <a:r>
              <a:rPr lang="en-US" dirty="0" smtClean="0"/>
              <a:t>:</a:t>
            </a:r>
            <a:endParaRPr lang="en-US" dirty="0"/>
          </a:p>
          <a:p>
            <a:pPr marL="2628900" lvl="5" indent="-342900" algn="l">
              <a:buFont typeface="Wingdings" panose="05000000000000000000" pitchFamily="2" charset="2"/>
              <a:buChar char="§"/>
            </a:pPr>
            <a:r>
              <a:rPr lang="en-US" dirty="0" smtClean="0"/>
              <a:t>	</a:t>
            </a:r>
            <a:r>
              <a:rPr lang="en-US" sz="2000" dirty="0" smtClean="0"/>
              <a:t>Firewall and network data filtering.</a:t>
            </a:r>
          </a:p>
          <a:p>
            <a:pPr marL="2628900" lvl="5" indent="-342900" algn="l">
              <a:buFont typeface="Wingdings" panose="05000000000000000000" pitchFamily="2" charset="2"/>
              <a:buChar char="§"/>
            </a:pPr>
            <a:r>
              <a:rPr lang="en-US" sz="2000" dirty="0" smtClean="0"/>
              <a:t>	Network connection sharing.</a:t>
            </a:r>
          </a:p>
          <a:p>
            <a:pPr marL="2628900" lvl="5" indent="-342900" algn="l">
              <a:buFont typeface="Wingdings" panose="05000000000000000000" pitchFamily="2" charset="2"/>
              <a:buChar char="§"/>
            </a:pPr>
            <a:r>
              <a:rPr lang="en-US" sz="2000" dirty="0" smtClean="0"/>
              <a:t>	Data caching.</a:t>
            </a:r>
          </a:p>
          <a:p>
            <a:pPr algn="l"/>
            <a:endParaRPr lang="en-US" b="1" dirty="0" smtClean="0"/>
          </a:p>
          <a:p>
            <a:pPr algn="l"/>
            <a:endParaRPr lang="en-US" b="1" dirty="0"/>
          </a:p>
          <a:p>
            <a:pPr algn="l"/>
            <a:r>
              <a:rPr lang="en-US" b="1" dirty="0" smtClean="0"/>
              <a:t>Types of proxies :</a:t>
            </a:r>
          </a:p>
          <a:p>
            <a:pPr algn="l"/>
            <a:r>
              <a:rPr lang="en-US" b="1" dirty="0" smtClean="0"/>
              <a:t>                                                                                                                                                                  </a:t>
            </a:r>
          </a:p>
          <a:p>
            <a:pPr marL="1257300" lvl="2" indent="-342900" algn="l">
              <a:buFont typeface="Wingdings" panose="05000000000000000000" pitchFamily="2" charset="2"/>
              <a:buChar char="§"/>
            </a:pPr>
            <a:r>
              <a:rPr lang="en-US" sz="2000" dirty="0" smtClean="0">
                <a:latin typeface="Calibri" panose="020F0502020204030204" pitchFamily="34" charset="0"/>
              </a:rPr>
              <a:t> Forward proxy.</a:t>
            </a:r>
          </a:p>
          <a:p>
            <a:pPr marL="1257300" lvl="2" indent="-342900" algn="l">
              <a:buFont typeface="Wingdings" panose="05000000000000000000" pitchFamily="2" charset="2"/>
              <a:buChar char="§"/>
            </a:pPr>
            <a:r>
              <a:rPr lang="en-US" sz="2000" dirty="0" smtClean="0">
                <a:latin typeface="Calibri" panose="020F0502020204030204" pitchFamily="34" charset="0"/>
              </a:rPr>
              <a:t> Open proxy.</a:t>
            </a:r>
          </a:p>
          <a:p>
            <a:pPr marL="1257300" lvl="2" indent="-342900" algn="l">
              <a:buFont typeface="Wingdings" panose="05000000000000000000" pitchFamily="2" charset="2"/>
              <a:buChar char="§"/>
            </a:pPr>
            <a:r>
              <a:rPr lang="en-US" sz="2000" dirty="0" smtClean="0">
                <a:latin typeface="Calibri" panose="020F0502020204030204" pitchFamily="34" charset="0"/>
              </a:rPr>
              <a:t> Reverse proxy.</a:t>
            </a:r>
            <a:endParaRPr lang="en-US" sz="2000" dirty="0"/>
          </a:p>
        </p:txBody>
      </p:sp>
      <p:sp>
        <p:nvSpPr>
          <p:cNvPr id="4" name="Title 1"/>
          <p:cNvSpPr txBox="1">
            <a:spLocks/>
          </p:cNvSpPr>
          <p:nvPr/>
        </p:nvSpPr>
        <p:spPr>
          <a:xfrm>
            <a:off x="1271464" y="26729"/>
            <a:ext cx="8470006" cy="851045"/>
          </a:xfrm>
          <a:prstGeom prst="rect">
            <a:avLst/>
          </a:prstGeom>
        </p:spPr>
        <p:txBody>
          <a:bodyPr vert="horz" lIns="0" tIns="0" rIns="0" bIns="0" rtlCol="0" anchor="b">
            <a:normAutofit/>
          </a:bodyPr>
          <a:lstStyle>
            <a:lvl1pPr algn="ctr" defTabSz="914400" rtl="0" eaLnBrk="1" latinLnBrk="0" hangingPunct="1">
              <a:lnSpc>
                <a:spcPct val="90000"/>
              </a:lnSpc>
              <a:spcBef>
                <a:spcPct val="0"/>
              </a:spcBef>
              <a:buNone/>
              <a:defRPr lang="pt-PT" sz="6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5400" b="1" dirty="0" smtClean="0"/>
              <a:t>Proxy</a:t>
            </a:r>
            <a:r>
              <a:rPr lang="en-US" sz="4800" b="1" dirty="0" smtClean="0"/>
              <a:t> Server</a:t>
            </a:r>
            <a:endParaRPr lang="en-US" sz="4800" b="1" dirty="0"/>
          </a:p>
        </p:txBody>
      </p:sp>
    </p:spTree>
    <p:extLst>
      <p:ext uri="{BB962C8B-B14F-4D97-AF65-F5344CB8AC3E}">
        <p14:creationId xmlns:p14="http://schemas.microsoft.com/office/powerpoint/2010/main" val="29864579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701" y="332656"/>
            <a:ext cx="10515600" cy="1325563"/>
          </a:xfrm>
        </p:spPr>
        <p:txBody>
          <a:bodyPr>
            <a:normAutofit/>
          </a:bodyPr>
          <a:lstStyle/>
          <a:p>
            <a:pPr algn="ctr"/>
            <a:r>
              <a:rPr lang="en-US" sz="3600" b="1" dirty="0" smtClean="0"/>
              <a:t>Forward Proxy</a:t>
            </a:r>
            <a:endParaRPr lang="en-US" sz="3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02" y="2048232"/>
            <a:ext cx="6611599" cy="3231689"/>
          </a:xfrm>
          <a:prstGeom prst="rect">
            <a:avLst/>
          </a:prstGeom>
        </p:spPr>
      </p:pic>
      <p:sp>
        <p:nvSpPr>
          <p:cNvPr id="5" name="Title 1"/>
          <p:cNvSpPr txBox="1">
            <a:spLocks/>
          </p:cNvSpPr>
          <p:nvPr/>
        </p:nvSpPr>
        <p:spPr>
          <a:xfrm>
            <a:off x="11280576" y="6669360"/>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4</a:t>
            </a:r>
            <a:endParaRPr lang="en-US" sz="1000" b="1" dirty="0">
              <a:solidFill>
                <a:schemeClr val="tx1"/>
              </a:solidFill>
            </a:endParaRPr>
          </a:p>
        </p:txBody>
      </p:sp>
    </p:spTree>
    <p:extLst>
      <p:ext uri="{BB962C8B-B14F-4D97-AF65-F5344CB8AC3E}">
        <p14:creationId xmlns:p14="http://schemas.microsoft.com/office/powerpoint/2010/main" val="28104448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680218"/>
            <a:ext cx="10515600" cy="1325563"/>
          </a:xfrm>
        </p:spPr>
        <p:txBody>
          <a:bodyPr>
            <a:normAutofit/>
          </a:bodyPr>
          <a:lstStyle/>
          <a:p>
            <a:pPr algn="ctr"/>
            <a:r>
              <a:rPr lang="en-US" sz="3600" b="1" dirty="0" smtClean="0"/>
              <a:t>Open Proxy</a:t>
            </a:r>
            <a:endParaRPr lang="en-US" sz="3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633" y="2005781"/>
            <a:ext cx="6465194" cy="3097161"/>
          </a:xfrm>
          <a:prstGeom prst="rect">
            <a:avLst/>
          </a:prstGeom>
        </p:spPr>
      </p:pic>
      <p:sp>
        <p:nvSpPr>
          <p:cNvPr id="5" name="Title 1"/>
          <p:cNvSpPr txBox="1">
            <a:spLocks/>
          </p:cNvSpPr>
          <p:nvPr/>
        </p:nvSpPr>
        <p:spPr>
          <a:xfrm>
            <a:off x="11280576" y="6669360"/>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5</a:t>
            </a:r>
            <a:endParaRPr lang="en-US" sz="1000" b="1" dirty="0">
              <a:solidFill>
                <a:schemeClr val="tx1"/>
              </a:solidFill>
            </a:endParaRPr>
          </a:p>
        </p:txBody>
      </p:sp>
    </p:spTree>
    <p:extLst>
      <p:ext uri="{BB962C8B-B14F-4D97-AF65-F5344CB8AC3E}">
        <p14:creationId xmlns:p14="http://schemas.microsoft.com/office/powerpoint/2010/main" val="29688007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066" y="836712"/>
            <a:ext cx="10515600" cy="1325563"/>
          </a:xfrm>
        </p:spPr>
        <p:txBody>
          <a:bodyPr>
            <a:normAutofit/>
          </a:bodyPr>
          <a:lstStyle/>
          <a:p>
            <a:pPr algn="ctr"/>
            <a:r>
              <a:rPr lang="en-US" sz="3600" b="1" dirty="0" smtClean="0"/>
              <a:t>Reverse Proxy</a:t>
            </a:r>
            <a:endParaRPr lang="en-US" sz="3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6" y="2420888"/>
            <a:ext cx="6774287" cy="3703644"/>
          </a:xfrm>
          <a:prstGeom prst="rect">
            <a:avLst/>
          </a:prstGeom>
        </p:spPr>
      </p:pic>
      <p:sp>
        <p:nvSpPr>
          <p:cNvPr id="5" name="Title 1"/>
          <p:cNvSpPr txBox="1">
            <a:spLocks/>
          </p:cNvSpPr>
          <p:nvPr/>
        </p:nvSpPr>
        <p:spPr>
          <a:xfrm>
            <a:off x="11250561" y="6669360"/>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6</a:t>
            </a:r>
            <a:endParaRPr lang="en-US" sz="1000" b="1" dirty="0">
              <a:solidFill>
                <a:schemeClr val="tx1"/>
              </a:solidFill>
            </a:endParaRPr>
          </a:p>
        </p:txBody>
      </p:sp>
    </p:spTree>
    <p:extLst>
      <p:ext uri="{BB962C8B-B14F-4D97-AF65-F5344CB8AC3E}">
        <p14:creationId xmlns:p14="http://schemas.microsoft.com/office/powerpoint/2010/main" val="39301091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548680"/>
            <a:ext cx="11014587" cy="1476554"/>
          </a:xfrm>
        </p:spPr>
        <p:txBody>
          <a:bodyPr>
            <a:normAutofit/>
          </a:bodyPr>
          <a:lstStyle/>
          <a:p>
            <a:r>
              <a:rPr lang="en-US" sz="3600" b="1" dirty="0" smtClean="0"/>
              <a:t>				Architecture</a:t>
            </a:r>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1888" y="1697780"/>
            <a:ext cx="4443211" cy="4584878"/>
          </a:xfrm>
        </p:spPr>
      </p:pic>
      <p:sp>
        <p:nvSpPr>
          <p:cNvPr id="5" name="Title 1"/>
          <p:cNvSpPr txBox="1">
            <a:spLocks/>
          </p:cNvSpPr>
          <p:nvPr/>
        </p:nvSpPr>
        <p:spPr>
          <a:xfrm>
            <a:off x="11280576"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7</a:t>
            </a:r>
            <a:endParaRPr lang="en-US" sz="1000" b="1" dirty="0">
              <a:solidFill>
                <a:schemeClr val="tx1"/>
              </a:solidFill>
            </a:endParaRPr>
          </a:p>
        </p:txBody>
      </p:sp>
    </p:spTree>
    <p:extLst>
      <p:ext uri="{BB962C8B-B14F-4D97-AF65-F5344CB8AC3E}">
        <p14:creationId xmlns:p14="http://schemas.microsoft.com/office/powerpoint/2010/main" val="32670374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426"/>
            <a:ext cx="10515600" cy="463640"/>
          </a:xfrm>
        </p:spPr>
        <p:txBody>
          <a:bodyPr>
            <a:noAutofit/>
          </a:bodyPr>
          <a:lstStyle/>
          <a:p>
            <a:pPr algn="ctr"/>
            <a:r>
              <a:rPr lang="en-US" sz="3600" b="1" dirty="0" smtClean="0"/>
              <a:t>PING</a:t>
            </a:r>
            <a:r>
              <a:rPr lang="en-US" sz="3600" b="1" dirty="0"/>
              <a:t> (Packet Internet Groper)</a:t>
            </a:r>
          </a:p>
        </p:txBody>
      </p:sp>
      <p:sp>
        <p:nvSpPr>
          <p:cNvPr id="3" name="Content Placeholder 2"/>
          <p:cNvSpPr>
            <a:spLocks noGrp="1"/>
          </p:cNvSpPr>
          <p:nvPr>
            <p:ph idx="1"/>
          </p:nvPr>
        </p:nvSpPr>
        <p:spPr>
          <a:xfrm>
            <a:off x="857583" y="1493617"/>
            <a:ext cx="10075002" cy="1866384"/>
          </a:xfrm>
        </p:spPr>
        <p:txBody>
          <a:bodyPr>
            <a:noAutofit/>
          </a:bodyPr>
          <a:lstStyle/>
          <a:p>
            <a:pPr marL="342900" indent="-342900">
              <a:buFont typeface="Arial" panose="020B0604020202020204" pitchFamily="34" charset="0"/>
              <a:buChar char="•"/>
            </a:pPr>
            <a:r>
              <a:rPr lang="en-US" sz="2200" dirty="0" smtClean="0"/>
              <a:t>It is TCP/IP utility used to troubleshoot the Network issues.</a:t>
            </a:r>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dirty="0"/>
              <a:t>You can run the ping command on a Windows computer by opening </a:t>
            </a:r>
            <a:r>
              <a:rPr lang="en-US" sz="2200" dirty="0" smtClean="0"/>
              <a:t>an MSDOS </a:t>
            </a:r>
            <a:r>
              <a:rPr lang="en-US" sz="2200" dirty="0"/>
              <a:t>window and then typing "ping" followed by the domain </a:t>
            </a:r>
            <a:r>
              <a:rPr lang="en-US" sz="2200" dirty="0" smtClean="0"/>
              <a:t>name or </a:t>
            </a:r>
            <a:r>
              <a:rPr lang="en-US" sz="2200" dirty="0"/>
              <a:t>IP address of the computer you wish to ping. You can list the </a:t>
            </a:r>
            <a:r>
              <a:rPr lang="en-US" sz="2200" dirty="0" smtClean="0"/>
              <a:t>available </a:t>
            </a:r>
            <a:r>
              <a:rPr lang="en-US" sz="2200" dirty="0"/>
              <a:t>options for the </a:t>
            </a:r>
            <a:r>
              <a:rPr lang="en-US" sz="2200" dirty="0" smtClean="0"/>
              <a:t>Windows </a:t>
            </a:r>
            <a:r>
              <a:rPr lang="en-US" sz="2200" dirty="0"/>
              <a:t>ping command with "ping </a:t>
            </a:r>
            <a:r>
              <a:rPr lang="en-US" sz="2200" dirty="0" smtClean="0"/>
              <a:t>-?".</a:t>
            </a:r>
          </a:p>
          <a:p>
            <a:pPr marL="0" indent="0">
              <a:buNone/>
            </a:pP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81" t="25205" r="4244" b="11275"/>
          <a:stretch/>
        </p:blipFill>
        <p:spPr>
          <a:xfrm>
            <a:off x="1271464" y="4293096"/>
            <a:ext cx="9247240" cy="2094272"/>
          </a:xfrm>
          <a:prstGeom prst="rect">
            <a:avLst/>
          </a:prstGeom>
        </p:spPr>
      </p:pic>
      <p:sp>
        <p:nvSpPr>
          <p:cNvPr id="5" name="Title 1"/>
          <p:cNvSpPr txBox="1">
            <a:spLocks/>
          </p:cNvSpPr>
          <p:nvPr/>
        </p:nvSpPr>
        <p:spPr>
          <a:xfrm>
            <a:off x="11280576"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8</a:t>
            </a:r>
            <a:endParaRPr lang="en-US" sz="1000" b="1" dirty="0">
              <a:solidFill>
                <a:schemeClr val="tx1"/>
              </a:solidFill>
            </a:endParaRPr>
          </a:p>
        </p:txBody>
      </p:sp>
    </p:spTree>
    <p:extLst>
      <p:ext uri="{BB962C8B-B14F-4D97-AF65-F5344CB8AC3E}">
        <p14:creationId xmlns:p14="http://schemas.microsoft.com/office/powerpoint/2010/main" val="28968856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115" y="620688"/>
            <a:ext cx="10515600" cy="1133341"/>
          </a:xfrm>
        </p:spPr>
        <p:txBody>
          <a:bodyPr>
            <a:normAutofit/>
          </a:bodyPr>
          <a:lstStyle/>
          <a:p>
            <a:pPr algn="ctr"/>
            <a:r>
              <a:rPr lang="en-US" sz="3600" b="1" dirty="0" smtClean="0"/>
              <a:t>Ping </a:t>
            </a:r>
            <a:r>
              <a:rPr lang="en-US" sz="3600" b="1" dirty="0"/>
              <a:t>R</a:t>
            </a:r>
            <a:r>
              <a:rPr lang="en-US" sz="3600" b="1" dirty="0" smtClean="0"/>
              <a:t>esults</a:t>
            </a:r>
            <a:endParaRPr lang="en-US" sz="3600" b="1" dirty="0"/>
          </a:p>
        </p:txBody>
      </p:sp>
      <p:sp>
        <p:nvSpPr>
          <p:cNvPr id="3" name="Content Placeholder 2"/>
          <p:cNvSpPr>
            <a:spLocks noGrp="1"/>
          </p:cNvSpPr>
          <p:nvPr>
            <p:ph idx="1"/>
          </p:nvPr>
        </p:nvSpPr>
        <p:spPr>
          <a:xfrm>
            <a:off x="838200" y="2085605"/>
            <a:ext cx="10515600" cy="5326957"/>
          </a:xfrm>
        </p:spPr>
        <p:txBody>
          <a:bodyPr>
            <a:normAutofit/>
          </a:bodyPr>
          <a:lstStyle/>
          <a:p>
            <a:pPr marL="0" indent="0">
              <a:buNone/>
            </a:pPr>
            <a:r>
              <a:rPr lang="en-US" sz="2200" b="1" dirty="0" smtClean="0"/>
              <a:t>Successful Ping Results:</a:t>
            </a:r>
          </a:p>
          <a:p>
            <a:pPr marL="0" indent="0">
              <a:buNone/>
            </a:pPr>
            <a:endParaRPr lang="en-US" sz="2200" dirty="0" smtClean="0"/>
          </a:p>
          <a:p>
            <a:pPr marL="0" indent="0">
              <a:buNone/>
            </a:pPr>
            <a:r>
              <a:rPr lang="en-US" sz="2200" dirty="0" smtClean="0"/>
              <a:t>PING www.asite.com (135.9.4.93) from 135.9.77.30 : 56 (84) bytes of data. </a:t>
            </a:r>
          </a:p>
          <a:p>
            <a:pPr marL="0" indent="0">
              <a:buNone/>
            </a:pPr>
            <a:r>
              <a:rPr lang="en-US" sz="2200" dirty="0" smtClean="0"/>
              <a:t>64 bytes from www.asite.com (135.9.4.93): icmp_seq=0 ttl=245 time=6.3 ms</a:t>
            </a:r>
          </a:p>
          <a:p>
            <a:pPr marL="0" indent="0">
              <a:buNone/>
            </a:pPr>
            <a:r>
              <a:rPr lang="en-US" sz="2200" dirty="0" smtClean="0"/>
              <a:t>64 bytes from www.asite.com (135.9.4.93): icmp_seq-1 ttl=245 time=6.3 ms</a:t>
            </a:r>
          </a:p>
          <a:p>
            <a:pPr marL="0" indent="0">
              <a:buNone/>
            </a:pPr>
            <a:r>
              <a:rPr lang="en-US" sz="2200" dirty="0" smtClean="0"/>
              <a:t>2 packets transmitted, 2 packets received, 0% loss</a:t>
            </a:r>
          </a:p>
          <a:p>
            <a:pPr marL="0" indent="0">
              <a:buNone/>
            </a:pPr>
            <a:r>
              <a:rPr lang="en-US" sz="2200" dirty="0" smtClean="0"/>
              <a:t>round-trip min/</a:t>
            </a:r>
            <a:r>
              <a:rPr lang="en-US" sz="2200" dirty="0" err="1" smtClean="0"/>
              <a:t>avg</a:t>
            </a:r>
            <a:r>
              <a:rPr lang="en-US" sz="2200" dirty="0" smtClean="0"/>
              <a:t>/max = 0.3/3.3/6.3 ms</a:t>
            </a:r>
          </a:p>
          <a:p>
            <a:pPr marL="0" indent="0">
              <a:buNone/>
            </a:pPr>
            <a:endParaRPr lang="en-US" sz="2200" dirty="0"/>
          </a:p>
        </p:txBody>
      </p:sp>
      <p:sp>
        <p:nvSpPr>
          <p:cNvPr id="4" name="Title 1"/>
          <p:cNvSpPr txBox="1">
            <a:spLocks/>
          </p:cNvSpPr>
          <p:nvPr/>
        </p:nvSpPr>
        <p:spPr>
          <a:xfrm>
            <a:off x="11280576"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9</a:t>
            </a:r>
            <a:endParaRPr lang="en-US" sz="1000" b="1" dirty="0">
              <a:solidFill>
                <a:schemeClr val="tx1"/>
              </a:solidFill>
            </a:endParaRPr>
          </a:p>
        </p:txBody>
      </p:sp>
    </p:spTree>
    <p:extLst>
      <p:ext uri="{BB962C8B-B14F-4D97-AF65-F5344CB8AC3E}">
        <p14:creationId xmlns:p14="http://schemas.microsoft.com/office/powerpoint/2010/main" val="3846617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695400" y="2005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u="sng" dirty="0" smtClean="0">
                <a:latin typeface="Calibri" panose="020F0502020204030204" pitchFamily="34" charset="0"/>
                <a:cs typeface="Calibri" panose="020F0502020204030204" pitchFamily="34" charset="0"/>
              </a:rPr>
              <a:t>IP Version</a:t>
            </a:r>
            <a:endParaRPr lang="en-US" sz="4000" b="1" u="sng" dirty="0">
              <a:latin typeface="Calibri" panose="020F0502020204030204" pitchFamily="34" charset="0"/>
              <a:cs typeface="Calibri" panose="020F0502020204030204" pitchFamily="34" charset="0"/>
            </a:endParaRPr>
          </a:p>
        </p:txBody>
      </p:sp>
      <p:graphicFrame>
        <p:nvGraphicFramePr>
          <p:cNvPr id="5" name="Diagram 4"/>
          <p:cNvGraphicFramePr/>
          <p:nvPr>
            <p:extLst>
              <p:ext uri="{D42A27DB-BD31-4B8C-83A1-F6EECF244321}">
                <p14:modId xmlns:p14="http://schemas.microsoft.com/office/powerpoint/2010/main" val="1602149707"/>
              </p:ext>
            </p:extLst>
          </p:nvPr>
        </p:nvGraphicFramePr>
        <p:xfrm>
          <a:off x="2669533" y="3049292"/>
          <a:ext cx="888642"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4133640923"/>
              </p:ext>
            </p:extLst>
          </p:nvPr>
        </p:nvGraphicFramePr>
        <p:xfrm>
          <a:off x="8404842" y="3105562"/>
          <a:ext cx="888642" cy="6463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p:cNvGraphicFramePr/>
          <p:nvPr>
            <p:extLst>
              <p:ext uri="{D42A27DB-BD31-4B8C-83A1-F6EECF244321}">
                <p14:modId xmlns:p14="http://schemas.microsoft.com/office/powerpoint/2010/main" val="2563437398"/>
              </p:ext>
            </p:extLst>
          </p:nvPr>
        </p:nvGraphicFramePr>
        <p:xfrm>
          <a:off x="5508879" y="1608029"/>
          <a:ext cx="888642" cy="64633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TextBox 11"/>
          <p:cNvSpPr txBox="1"/>
          <p:nvPr/>
        </p:nvSpPr>
        <p:spPr>
          <a:xfrm>
            <a:off x="551384" y="4018787"/>
            <a:ext cx="6850966"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Book Antiqua" panose="02040602050305030304" pitchFamily="18" charset="0"/>
              </a:rPr>
              <a:t>IPv4 addresses are 32 bit length</a:t>
            </a:r>
            <a:r>
              <a:rPr lang="en-US" dirty="0" smtClean="0">
                <a:latin typeface="Book Antiqua" panose="02040602050305030304" pitchFamily="18" charset="0"/>
              </a:rPr>
              <a:t>.</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a:latin typeface="Book Antiqua" panose="02040602050305030304" pitchFamily="18" charset="0"/>
              </a:rPr>
              <a:t>IPv4 addresses </a:t>
            </a:r>
            <a:r>
              <a:rPr lang="en-US" dirty="0" smtClean="0">
                <a:latin typeface="Book Antiqua" panose="02040602050305030304" pitchFamily="18" charset="0"/>
              </a:rPr>
              <a:t>are represented </a:t>
            </a:r>
            <a:r>
              <a:rPr lang="en-US" dirty="0">
                <a:latin typeface="Book Antiqua" panose="02040602050305030304" pitchFamily="18" charset="0"/>
              </a:rPr>
              <a:t>in decimals</a:t>
            </a:r>
            <a:r>
              <a:rPr lang="en-US" dirty="0" smtClean="0">
                <a:latin typeface="Book Antiqua" panose="02040602050305030304" pitchFamily="18" charset="0"/>
              </a:rPr>
              <a:t>.</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a:latin typeface="Book Antiqua" panose="02040602050305030304" pitchFamily="18" charset="0"/>
              </a:rPr>
              <a:t>DHCP </a:t>
            </a:r>
            <a:r>
              <a:rPr lang="en-US" dirty="0" smtClean="0">
                <a:latin typeface="Book Antiqua" panose="02040602050305030304" pitchFamily="18" charset="0"/>
              </a:rPr>
              <a:t>is </a:t>
            </a:r>
            <a:r>
              <a:rPr lang="en-US" dirty="0">
                <a:latin typeface="Book Antiqua" panose="02040602050305030304" pitchFamily="18" charset="0"/>
              </a:rPr>
              <a:t>required to configure IPv4 addresses.</a:t>
            </a:r>
            <a:endParaRPr lang="en-US" dirty="0" smtClean="0">
              <a:latin typeface="Book Antiqua" panose="02040602050305030304" pitchFamily="18" charset="0"/>
            </a:endParaRPr>
          </a:p>
          <a:p>
            <a:pPr marL="285750" indent="-285750">
              <a:buFont typeface="Arial" panose="020B0604020202020204" pitchFamily="34" charset="0"/>
              <a:buChar char="•"/>
            </a:pPr>
            <a:endParaRPr lang="en-US" dirty="0">
              <a:latin typeface="Book Antiqua" panose="02040602050305030304" pitchFamily="18" charset="0"/>
            </a:endParaRPr>
          </a:p>
        </p:txBody>
      </p:sp>
      <p:sp>
        <p:nvSpPr>
          <p:cNvPr id="9" name="TextBox 12"/>
          <p:cNvSpPr txBox="1"/>
          <p:nvPr/>
        </p:nvSpPr>
        <p:spPr>
          <a:xfrm>
            <a:off x="6397521" y="4075058"/>
            <a:ext cx="6850966"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Book Antiqua" panose="02040602050305030304" pitchFamily="18" charset="0"/>
              </a:rPr>
              <a:t>IPv4 </a:t>
            </a:r>
            <a:r>
              <a:rPr lang="en-US" dirty="0" smtClean="0">
                <a:latin typeface="Book Antiqua" panose="02040602050305030304" pitchFamily="18" charset="0"/>
              </a:rPr>
              <a:t>addresses are 128 </a:t>
            </a:r>
            <a:r>
              <a:rPr lang="en-US" dirty="0">
                <a:latin typeface="Book Antiqua" panose="02040602050305030304" pitchFamily="18" charset="0"/>
              </a:rPr>
              <a:t>bit length</a:t>
            </a:r>
            <a:r>
              <a:rPr lang="en-US" dirty="0" smtClean="0">
                <a:latin typeface="Book Antiqua" panose="02040602050305030304" pitchFamily="18" charset="0"/>
              </a:rPr>
              <a:t>.</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a:latin typeface="Book Antiqua" panose="02040602050305030304" pitchFamily="18" charset="0"/>
              </a:rPr>
              <a:t>IPv4 addresses </a:t>
            </a:r>
            <a:r>
              <a:rPr lang="en-US" dirty="0" smtClean="0">
                <a:latin typeface="Book Antiqua" panose="02040602050305030304" pitchFamily="18" charset="0"/>
              </a:rPr>
              <a:t>are represented </a:t>
            </a:r>
            <a:r>
              <a:rPr lang="en-US" dirty="0">
                <a:latin typeface="Book Antiqua" panose="02040602050305030304" pitchFamily="18" charset="0"/>
              </a:rPr>
              <a:t>in </a:t>
            </a:r>
            <a:r>
              <a:rPr lang="en-US" dirty="0" smtClean="0">
                <a:latin typeface="Book Antiqua" panose="02040602050305030304" pitchFamily="18" charset="0"/>
              </a:rPr>
              <a:t>hexadecimals.</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a:latin typeface="Book Antiqua" panose="02040602050305030304" pitchFamily="18" charset="0"/>
              </a:rPr>
              <a:t>Auto-configuration of addresses is available.</a:t>
            </a:r>
            <a:endParaRPr lang="en-US" dirty="0" smtClean="0">
              <a:latin typeface="Book Antiqua" panose="02040602050305030304" pitchFamily="18" charset="0"/>
            </a:endParaRPr>
          </a:p>
          <a:p>
            <a:pPr marL="285750" indent="-285750">
              <a:buFont typeface="Arial" panose="020B0604020202020204" pitchFamily="34" charset="0"/>
              <a:buChar char="•"/>
            </a:pPr>
            <a:endParaRPr lang="en-US" dirty="0" smtClean="0">
              <a:latin typeface="Book Antiqua" panose="02040602050305030304" pitchFamily="18" charset="0"/>
            </a:endParaRPr>
          </a:p>
          <a:p>
            <a:endParaRPr lang="en-US" dirty="0" smtClean="0">
              <a:latin typeface="Book Antiqua" panose="02040602050305030304" pitchFamily="18" charset="0"/>
            </a:endParaRPr>
          </a:p>
          <a:p>
            <a:pPr marL="285750" indent="-285750">
              <a:buFont typeface="Arial" panose="020B0604020202020204" pitchFamily="34" charset="0"/>
              <a:buChar char="•"/>
            </a:pPr>
            <a:endParaRPr lang="en-US" dirty="0">
              <a:latin typeface="Book Antiqua" panose="02040602050305030304" pitchFamily="18" charset="0"/>
            </a:endParaRPr>
          </a:p>
        </p:txBody>
      </p:sp>
      <p:cxnSp>
        <p:nvCxnSpPr>
          <p:cNvPr id="10" name="Elbow Connector 9"/>
          <p:cNvCxnSpPr/>
          <p:nvPr/>
        </p:nvCxnSpPr>
        <p:spPr>
          <a:xfrm flipV="1">
            <a:off x="3113854" y="1931194"/>
            <a:ext cx="2395025" cy="1118097"/>
          </a:xfrm>
          <a:prstGeom prst="bentConnector3">
            <a:avLst>
              <a:gd name="adj1" fmla="val 73"/>
            </a:avLst>
          </a:prstGeom>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a:off x="6397521" y="1931194"/>
            <a:ext cx="2451642" cy="1174368"/>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3641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654" y="260648"/>
            <a:ext cx="10515600" cy="502276"/>
          </a:xfrm>
        </p:spPr>
        <p:txBody>
          <a:bodyPr>
            <a:noAutofit/>
          </a:bodyPr>
          <a:lstStyle/>
          <a:p>
            <a:r>
              <a:rPr lang="en-US" sz="2200" b="1" dirty="0" smtClean="0">
                <a:solidFill>
                  <a:schemeClr val="tx1"/>
                </a:solidFill>
              </a:rPr>
              <a:t>Unsuccessful Ping </a:t>
            </a:r>
            <a:r>
              <a:rPr lang="en-US" sz="2200" b="1" dirty="0">
                <a:solidFill>
                  <a:schemeClr val="tx1"/>
                </a:solidFill>
              </a:rPr>
              <a:t>R</a:t>
            </a:r>
            <a:r>
              <a:rPr lang="en-US" sz="2200" b="1" dirty="0" smtClean="0">
                <a:solidFill>
                  <a:schemeClr val="tx1"/>
                </a:solidFill>
              </a:rPr>
              <a:t>esults:</a:t>
            </a:r>
            <a:endParaRPr lang="en-US" sz="2200" b="1" dirty="0">
              <a:solidFill>
                <a:schemeClr val="tx1"/>
              </a:solidFill>
            </a:endParaRPr>
          </a:p>
        </p:txBody>
      </p:sp>
      <p:sp>
        <p:nvSpPr>
          <p:cNvPr id="3" name="Content Placeholder 2"/>
          <p:cNvSpPr>
            <a:spLocks noGrp="1"/>
          </p:cNvSpPr>
          <p:nvPr>
            <p:ph idx="1"/>
          </p:nvPr>
        </p:nvSpPr>
        <p:spPr>
          <a:xfrm>
            <a:off x="911424" y="1412776"/>
            <a:ext cx="10515600" cy="2936591"/>
          </a:xfrm>
        </p:spPr>
        <p:txBody>
          <a:bodyPr>
            <a:noAutofit/>
          </a:bodyPr>
          <a:lstStyle/>
          <a:p>
            <a:pPr>
              <a:buFont typeface="Wingdings" panose="05000000000000000000" pitchFamily="2" charset="2"/>
              <a:buChar char="§"/>
            </a:pPr>
            <a:r>
              <a:rPr lang="en-US" sz="2200" dirty="0" smtClean="0"/>
              <a:t>The network or the network host is down.</a:t>
            </a:r>
          </a:p>
          <a:p>
            <a:pPr>
              <a:buFont typeface="Wingdings" panose="05000000000000000000" pitchFamily="2" charset="2"/>
              <a:buChar char="§"/>
            </a:pPr>
            <a:endParaRPr lang="en-US" sz="2200" dirty="0" smtClean="0"/>
          </a:p>
          <a:p>
            <a:pPr>
              <a:buFont typeface="Wingdings" panose="05000000000000000000" pitchFamily="2" charset="2"/>
              <a:buChar char="§"/>
            </a:pPr>
            <a:r>
              <a:rPr lang="en-US" sz="2200" dirty="0" smtClean="0"/>
              <a:t>The host is denying the packets.</a:t>
            </a:r>
          </a:p>
          <a:p>
            <a:pPr>
              <a:buFont typeface="Wingdings" panose="05000000000000000000" pitchFamily="2" charset="2"/>
              <a:buChar char="§"/>
            </a:pPr>
            <a:endParaRPr lang="en-US" sz="2200" dirty="0" smtClean="0"/>
          </a:p>
          <a:p>
            <a:pPr>
              <a:buFont typeface="Wingdings" panose="05000000000000000000" pitchFamily="2" charset="2"/>
              <a:buChar char="§"/>
            </a:pPr>
            <a:r>
              <a:rPr lang="en-US" sz="2200" dirty="0" smtClean="0"/>
              <a:t>The ping was sent to the wrong address.</a:t>
            </a:r>
          </a:p>
          <a:p>
            <a:pPr>
              <a:buFont typeface="Wingdings" panose="05000000000000000000" pitchFamily="2" charset="2"/>
              <a:buChar char="§"/>
            </a:pPr>
            <a:endParaRPr lang="en-US" sz="2200" dirty="0" smtClean="0"/>
          </a:p>
          <a:p>
            <a:pPr>
              <a:buFont typeface="Wingdings" panose="05000000000000000000" pitchFamily="2" charset="2"/>
              <a:buChar char="§"/>
            </a:pPr>
            <a:r>
              <a:rPr lang="en-US" sz="2200" b="1" dirty="0" smtClean="0"/>
              <a:t>Packets are rejected</a:t>
            </a:r>
            <a:r>
              <a:rPr lang="en-US" sz="2200" dirty="0" smtClean="0"/>
              <a:t>. The host may have been optioned not to respond to incoming ICMP packets.</a:t>
            </a:r>
          </a:p>
          <a:p>
            <a:pPr>
              <a:buFont typeface="Wingdings" panose="05000000000000000000" pitchFamily="2" charset="2"/>
              <a:buChar char="§"/>
            </a:pPr>
            <a:endParaRPr lang="en-US" sz="2200" dirty="0" smtClean="0"/>
          </a:p>
          <a:p>
            <a:pPr>
              <a:buFont typeface="Wingdings" panose="05000000000000000000" pitchFamily="2" charset="2"/>
              <a:buChar char="§"/>
            </a:pPr>
            <a:r>
              <a:rPr lang="en-US" sz="2200" b="1" dirty="0" smtClean="0"/>
              <a:t>Packets did not reach the host. </a:t>
            </a:r>
            <a:r>
              <a:rPr lang="en-US" sz="2200" dirty="0" smtClean="0"/>
              <a:t>A network problem is preventing the ping packets from reaching the host.</a:t>
            </a:r>
            <a:endParaRPr lang="en-US" sz="2200" dirty="0"/>
          </a:p>
        </p:txBody>
      </p:sp>
      <p:sp>
        <p:nvSpPr>
          <p:cNvPr id="4" name="Title 1"/>
          <p:cNvSpPr txBox="1">
            <a:spLocks/>
          </p:cNvSpPr>
          <p:nvPr/>
        </p:nvSpPr>
        <p:spPr>
          <a:xfrm>
            <a:off x="1121711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10</a:t>
            </a:r>
            <a:endParaRPr lang="en-US" sz="1000" b="1" dirty="0">
              <a:solidFill>
                <a:schemeClr val="tx1"/>
              </a:solidFill>
            </a:endParaRPr>
          </a:p>
        </p:txBody>
      </p:sp>
    </p:spTree>
    <p:extLst>
      <p:ext uri="{BB962C8B-B14F-4D97-AF65-F5344CB8AC3E}">
        <p14:creationId xmlns:p14="http://schemas.microsoft.com/office/powerpoint/2010/main" val="23683833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1864" y="44975"/>
            <a:ext cx="10515600" cy="643944"/>
          </a:xfrm>
        </p:spPr>
        <p:txBody>
          <a:bodyPr>
            <a:normAutofit/>
          </a:bodyPr>
          <a:lstStyle/>
          <a:p>
            <a:r>
              <a:rPr lang="en-US" sz="3200" b="1" dirty="0" smtClean="0"/>
              <a:t>ICMP</a:t>
            </a:r>
            <a:endParaRPr lang="en-US" sz="3200" b="1" dirty="0"/>
          </a:p>
        </p:txBody>
      </p:sp>
      <p:sp>
        <p:nvSpPr>
          <p:cNvPr id="3" name="Content Placeholder 2"/>
          <p:cNvSpPr>
            <a:spLocks noGrp="1"/>
          </p:cNvSpPr>
          <p:nvPr>
            <p:ph idx="1"/>
          </p:nvPr>
        </p:nvSpPr>
        <p:spPr>
          <a:xfrm>
            <a:off x="838200" y="746976"/>
            <a:ext cx="10515600" cy="5429987"/>
          </a:xfrm>
        </p:spPr>
        <p:txBody>
          <a:bodyPr>
            <a:normAutofit/>
          </a:bodyPr>
          <a:lstStyle/>
          <a:p>
            <a:pPr marL="342900" indent="-342900">
              <a:buFont typeface="Arial" panose="020B0604020202020204" pitchFamily="34" charset="0"/>
              <a:buChar char="•"/>
            </a:pPr>
            <a:r>
              <a:rPr lang="en-US" sz="2000" dirty="0" smtClean="0"/>
              <a:t>The Internet Control Message Protocol (ICMP) is a supporting protocol</a:t>
            </a:r>
          </a:p>
          <a:p>
            <a:r>
              <a:rPr lang="en-US" sz="2000" dirty="0"/>
              <a:t> </a:t>
            </a:r>
            <a:r>
              <a:rPr lang="en-US" sz="2000" dirty="0" smtClean="0"/>
              <a:t>   in the Internet protocol suite. </a:t>
            </a:r>
          </a:p>
          <a:p>
            <a:pPr marL="342900" indent="-342900">
              <a:buFont typeface="Arial" panose="020B0604020202020204" pitchFamily="34" charset="0"/>
              <a:buChar char="•"/>
            </a:pPr>
            <a:r>
              <a:rPr lang="en-US" sz="2000" dirty="0" smtClean="0"/>
              <a:t>It is used by network devices, including routers, to send error messages.</a:t>
            </a:r>
          </a:p>
          <a:p>
            <a:pPr marL="285750" indent="-285750">
              <a:buFont typeface="Arial" panose="020B0604020202020204" pitchFamily="34" charset="0"/>
              <a:buChar char="•"/>
            </a:pPr>
            <a:r>
              <a:rPr lang="en-US" b="1" dirty="0" smtClean="0"/>
              <a:t> ICMP Types:</a:t>
            </a:r>
          </a:p>
          <a:p>
            <a:pPr marL="342900" indent="-342900">
              <a:buFont typeface="Arial" panose="020B0604020202020204" pitchFamily="34" charset="0"/>
              <a:buChar char="•"/>
            </a:pPr>
            <a:r>
              <a:rPr lang="en-US" sz="2000" dirty="0" smtClean="0"/>
              <a:t>The type field identifies the type of the message sent by the host or gateway. </a:t>
            </a:r>
          </a:p>
          <a:p>
            <a:r>
              <a:rPr lang="en-US" sz="2000" dirty="0"/>
              <a:t> </a:t>
            </a:r>
            <a:r>
              <a:rPr lang="en-US" sz="2000" dirty="0" smtClean="0"/>
              <a:t>   Many of the type fields contain more specific information about the error </a:t>
            </a:r>
          </a:p>
          <a:p>
            <a:r>
              <a:rPr lang="en-US" sz="2000" dirty="0"/>
              <a:t> </a:t>
            </a:r>
            <a:r>
              <a:rPr lang="en-US" sz="2000" dirty="0" smtClean="0"/>
              <a:t>   condition.</a:t>
            </a:r>
          </a:p>
          <a:p>
            <a:pPr marL="0" indent="0">
              <a:buNone/>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868" y="2772129"/>
            <a:ext cx="8087932" cy="3910282"/>
          </a:xfrm>
          <a:prstGeom prst="rect">
            <a:avLst/>
          </a:prstGeom>
        </p:spPr>
      </p:pic>
      <p:sp>
        <p:nvSpPr>
          <p:cNvPr id="5"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11</a:t>
            </a:r>
            <a:endParaRPr lang="en-US" sz="1000" b="1" dirty="0">
              <a:solidFill>
                <a:schemeClr val="tx1"/>
              </a:solidFill>
            </a:endParaRPr>
          </a:p>
        </p:txBody>
      </p:sp>
    </p:spTree>
    <p:extLst>
      <p:ext uri="{BB962C8B-B14F-4D97-AF65-F5344CB8AC3E}">
        <p14:creationId xmlns:p14="http://schemas.microsoft.com/office/powerpoint/2010/main" val="13465119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Trace route</a:t>
            </a:r>
            <a:endParaRPr lang="en-US" b="1" dirty="0"/>
          </a:p>
        </p:txBody>
      </p:sp>
      <p:sp>
        <p:nvSpPr>
          <p:cNvPr id="3" name="Title 1"/>
          <p:cNvSpPr txBox="1">
            <a:spLocks/>
          </p:cNvSpPr>
          <p:nvPr/>
        </p:nvSpPr>
        <p:spPr>
          <a:xfrm>
            <a:off x="1121711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12</a:t>
            </a:r>
            <a:endParaRPr lang="en-US" sz="1000" b="1" dirty="0">
              <a:solidFill>
                <a:schemeClr val="tx1"/>
              </a:solidFill>
            </a:endParaRPr>
          </a:p>
        </p:txBody>
      </p:sp>
    </p:spTree>
    <p:extLst>
      <p:ext uri="{BB962C8B-B14F-4D97-AF65-F5344CB8AC3E}">
        <p14:creationId xmlns:p14="http://schemas.microsoft.com/office/powerpoint/2010/main" val="324741109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Trace Route</a:t>
            </a:r>
            <a:endParaRPr lang="en-US" sz="3600" b="1" dirty="0"/>
          </a:p>
        </p:txBody>
      </p:sp>
      <p:sp>
        <p:nvSpPr>
          <p:cNvPr id="3" name="Content Placeholder 2"/>
          <p:cNvSpPr>
            <a:spLocks noGrp="1"/>
          </p:cNvSpPr>
          <p:nvPr>
            <p:ph idx="1"/>
          </p:nvPr>
        </p:nvSpPr>
        <p:spPr>
          <a:xfrm>
            <a:off x="413067" y="1412875"/>
            <a:ext cx="10722873" cy="5040313"/>
          </a:xfrm>
        </p:spPr>
        <p:txBody>
          <a:bodyPr>
            <a:normAutofit/>
          </a:bodyPr>
          <a:lstStyle/>
          <a:p>
            <a:pPr marL="342900" indent="-342900">
              <a:buFont typeface="Arial" panose="020B0604020202020204" pitchFamily="34" charset="0"/>
              <a:buChar char="•"/>
            </a:pPr>
            <a:r>
              <a:rPr lang="en-US" sz="2200" dirty="0" smtClean="0"/>
              <a:t>Traceroute is a network diagnostic tool.</a:t>
            </a:r>
          </a:p>
          <a:p>
            <a:pPr marL="342900" indent="-342900">
              <a:buFont typeface="Arial" panose="020B0604020202020204" pitchFamily="34" charset="0"/>
              <a:buChar char="•"/>
            </a:pPr>
            <a:r>
              <a:rPr lang="en-US" sz="2200" dirty="0" smtClean="0"/>
              <a:t>Used </a:t>
            </a:r>
            <a:r>
              <a:rPr lang="en-US" sz="2200" dirty="0"/>
              <a:t>to track the pathway taken by a packet on an IP </a:t>
            </a:r>
            <a:r>
              <a:rPr lang="en-US" sz="2200" b="1" dirty="0" smtClean="0"/>
              <a:t>network </a:t>
            </a:r>
            <a:r>
              <a:rPr lang="en-US" sz="2200" dirty="0" smtClean="0"/>
              <a:t>from</a:t>
            </a:r>
          </a:p>
          <a:p>
            <a:r>
              <a:rPr lang="en-US" sz="2200" dirty="0"/>
              <a:t> </a:t>
            </a:r>
            <a:r>
              <a:rPr lang="en-US" sz="2200" dirty="0" smtClean="0"/>
              <a:t>   </a:t>
            </a:r>
            <a:r>
              <a:rPr lang="en-US" sz="2200" dirty="0"/>
              <a:t>source to </a:t>
            </a:r>
            <a:r>
              <a:rPr lang="en-US" sz="2200" dirty="0" smtClean="0"/>
              <a:t>destination.</a:t>
            </a:r>
          </a:p>
          <a:p>
            <a:pPr marL="342900" indent="-342900">
              <a:buFont typeface="Arial" panose="020B0604020202020204" pitchFamily="34" charset="0"/>
              <a:buChar char="•"/>
            </a:pPr>
            <a:r>
              <a:rPr lang="en-US" sz="2200" dirty="0"/>
              <a:t>Traceroute also records the time taken for each hop the packet makes </a:t>
            </a:r>
            <a:endParaRPr lang="en-US" sz="2200" dirty="0" smtClean="0"/>
          </a:p>
          <a:p>
            <a:r>
              <a:rPr lang="en-US" sz="2200" dirty="0"/>
              <a:t> </a:t>
            </a:r>
            <a:r>
              <a:rPr lang="en-US" sz="2200" dirty="0" smtClean="0"/>
              <a:t>   during </a:t>
            </a:r>
            <a:r>
              <a:rPr lang="en-US" sz="2200" dirty="0"/>
              <a:t>its route to the destination</a:t>
            </a:r>
            <a:r>
              <a:rPr lang="en-US" sz="2200" dirty="0" smtClean="0"/>
              <a:t>.</a:t>
            </a:r>
          </a:p>
          <a:p>
            <a:pPr marL="342900" indent="-342900">
              <a:buFont typeface="Arial" panose="020B0604020202020204" pitchFamily="34" charset="0"/>
              <a:buChar char="•"/>
            </a:pPr>
            <a:r>
              <a:rPr lang="en-US" sz="2200" dirty="0"/>
              <a:t>A traceroute is also known as a tracert.</a:t>
            </a:r>
          </a:p>
        </p:txBody>
      </p:sp>
      <p:sp>
        <p:nvSpPr>
          <p:cNvPr id="4" name="Title 1"/>
          <p:cNvSpPr txBox="1">
            <a:spLocks/>
          </p:cNvSpPr>
          <p:nvPr/>
        </p:nvSpPr>
        <p:spPr>
          <a:xfrm>
            <a:off x="11208568" y="6703619"/>
            <a:ext cx="1296144" cy="9018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13</a:t>
            </a:r>
            <a:endParaRPr lang="en-US" sz="1000" b="1" dirty="0">
              <a:solidFill>
                <a:schemeClr val="tx1"/>
              </a:solidFill>
            </a:endParaRPr>
          </a:p>
        </p:txBody>
      </p:sp>
    </p:spTree>
    <p:extLst>
      <p:ext uri="{BB962C8B-B14F-4D97-AF65-F5344CB8AC3E}">
        <p14:creationId xmlns:p14="http://schemas.microsoft.com/office/powerpoint/2010/main" val="6003521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834913"/>
            <a:ext cx="10515600" cy="1325563"/>
          </a:xfrm>
        </p:spPr>
        <p:txBody>
          <a:bodyPr>
            <a:normAutofit/>
          </a:bodyPr>
          <a:lstStyle/>
          <a:p>
            <a:r>
              <a:rPr lang="en-US" sz="3600" b="1" dirty="0" smtClean="0"/>
              <a:t>Objectives of Traceroute</a:t>
            </a:r>
            <a:endParaRPr lang="en-US" sz="3600" b="1" dirty="0"/>
          </a:p>
        </p:txBody>
      </p:sp>
      <p:sp>
        <p:nvSpPr>
          <p:cNvPr id="3" name="Content Placeholder 2"/>
          <p:cNvSpPr>
            <a:spLocks noGrp="1"/>
          </p:cNvSpPr>
          <p:nvPr>
            <p:ph idx="1"/>
          </p:nvPr>
        </p:nvSpPr>
        <p:spPr>
          <a:xfrm>
            <a:off x="838200" y="2160476"/>
            <a:ext cx="10515600" cy="4351338"/>
          </a:xfrm>
        </p:spPr>
        <p:txBody>
          <a:bodyPr>
            <a:normAutofit/>
          </a:bodyPr>
          <a:lstStyle/>
          <a:p>
            <a:pPr marL="342900" indent="-342900">
              <a:buFont typeface="Arial" panose="020B0604020202020204" pitchFamily="34" charset="0"/>
              <a:buChar char="•"/>
            </a:pPr>
            <a:r>
              <a:rPr lang="en-US" sz="2200" dirty="0" smtClean="0"/>
              <a:t>Traceroute determines the how packets are being routed to a particular Host.</a:t>
            </a:r>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dirty="0" smtClean="0"/>
              <a:t>Determines the entire path that a packet travels through.</a:t>
            </a:r>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dirty="0" smtClean="0"/>
              <a:t>It determines the names and identifies the devices in your path.</a:t>
            </a:r>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dirty="0" smtClean="0"/>
              <a:t>Used to determine the time taken by packet to reach destination. </a:t>
            </a:r>
            <a:endParaRPr lang="en-US" sz="2200" dirty="0"/>
          </a:p>
        </p:txBody>
      </p:sp>
      <p:sp>
        <p:nvSpPr>
          <p:cNvPr id="4" name="Title 1"/>
          <p:cNvSpPr txBox="1">
            <a:spLocks/>
          </p:cNvSpPr>
          <p:nvPr/>
        </p:nvSpPr>
        <p:spPr>
          <a:xfrm>
            <a:off x="1121711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14</a:t>
            </a:r>
            <a:endParaRPr lang="en-US" sz="1000" b="1" dirty="0">
              <a:solidFill>
                <a:schemeClr val="tx1"/>
              </a:solidFill>
            </a:endParaRPr>
          </a:p>
        </p:txBody>
      </p:sp>
    </p:spTree>
    <p:extLst>
      <p:ext uri="{BB962C8B-B14F-4D97-AF65-F5344CB8AC3E}">
        <p14:creationId xmlns:p14="http://schemas.microsoft.com/office/powerpoint/2010/main" val="260210062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How Traceroute works?</a:t>
            </a:r>
            <a:endParaRPr lang="en-US" sz="3200" b="1"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6458" r="1689"/>
          <a:stretch/>
        </p:blipFill>
        <p:spPr>
          <a:xfrm>
            <a:off x="911424" y="1466216"/>
            <a:ext cx="8784977" cy="5216195"/>
          </a:xfrm>
        </p:spPr>
      </p:pic>
      <p:sp>
        <p:nvSpPr>
          <p:cNvPr id="5"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15</a:t>
            </a:r>
            <a:endParaRPr lang="en-US" sz="1000" b="1" dirty="0">
              <a:solidFill>
                <a:schemeClr val="tx1"/>
              </a:solidFill>
            </a:endParaRPr>
          </a:p>
        </p:txBody>
      </p:sp>
    </p:spTree>
    <p:extLst>
      <p:ext uri="{BB962C8B-B14F-4D97-AF65-F5344CB8AC3E}">
        <p14:creationId xmlns:p14="http://schemas.microsoft.com/office/powerpoint/2010/main" val="171103992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360" y="1453439"/>
            <a:ext cx="11665296" cy="2387600"/>
          </a:xfrm>
        </p:spPr>
        <p:txBody>
          <a:bodyPr>
            <a:normAutofit fontScale="90000"/>
          </a:bodyPr>
          <a:lstStyle/>
          <a:p>
            <a:r>
              <a:rPr lang="en-US" b="1" dirty="0" smtClean="0"/>
              <a:t>Installation And Configuration Of Proxy Server</a:t>
            </a:r>
            <a:endParaRPr lang="en-US" b="1" dirty="0"/>
          </a:p>
        </p:txBody>
      </p:sp>
      <p:sp>
        <p:nvSpPr>
          <p:cNvPr id="3"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16</a:t>
            </a:r>
            <a:endParaRPr lang="en-US" sz="1000" b="1" dirty="0">
              <a:solidFill>
                <a:schemeClr val="tx1"/>
              </a:solidFill>
            </a:endParaRPr>
          </a:p>
        </p:txBody>
      </p:sp>
    </p:spTree>
    <p:extLst>
      <p:ext uri="{BB962C8B-B14F-4D97-AF65-F5344CB8AC3E}">
        <p14:creationId xmlns:p14="http://schemas.microsoft.com/office/powerpoint/2010/main" val="326518333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6" y="82893"/>
            <a:ext cx="10515600" cy="1325563"/>
          </a:xfrm>
        </p:spPr>
        <p:txBody>
          <a:bodyPr/>
          <a:lstStyle/>
          <a:p>
            <a:r>
              <a:rPr lang="en-US" b="1" dirty="0" smtClean="0"/>
              <a:t>Setting Up Proxy Server with CC Proxy Software</a:t>
            </a:r>
            <a:br>
              <a:rPr lang="en-US" b="1" dirty="0" smtClean="0"/>
            </a:br>
            <a:endParaRPr lang="en-US" dirty="0"/>
          </a:p>
        </p:txBody>
      </p:sp>
      <p:sp>
        <p:nvSpPr>
          <p:cNvPr id="3" name="Text Placeholder 2"/>
          <p:cNvSpPr>
            <a:spLocks noGrp="1"/>
          </p:cNvSpPr>
          <p:nvPr>
            <p:ph type="body" idx="1"/>
          </p:nvPr>
        </p:nvSpPr>
        <p:spPr>
          <a:xfrm>
            <a:off x="117988" y="1523391"/>
            <a:ext cx="5166974" cy="3710760"/>
          </a:xfrm>
        </p:spPr>
        <p:txBody>
          <a:bodyPr>
            <a:normAutofit fontScale="70000" lnSpcReduction="20000"/>
          </a:bodyPr>
          <a:lstStyle/>
          <a:p>
            <a:r>
              <a:rPr lang="en-US" b="0" dirty="0" smtClean="0"/>
              <a:t>1. Choose a computer which is connected to both the LAN and the Internet.</a:t>
            </a:r>
            <a:br>
              <a:rPr lang="en-US" b="0" dirty="0" smtClean="0"/>
            </a:br>
            <a:r>
              <a:rPr lang="en-US" b="0" dirty="0" smtClean="0"/>
              <a:t/>
            </a:r>
            <a:br>
              <a:rPr lang="en-US" b="0" dirty="0" smtClean="0"/>
            </a:br>
            <a:r>
              <a:rPr lang="en-US" b="0" dirty="0" smtClean="0"/>
              <a:t>2. Download the latest version of CCProxy from it's download center.</a:t>
            </a:r>
            <a:br>
              <a:rPr lang="en-US" b="0" dirty="0" smtClean="0"/>
            </a:br>
            <a:r>
              <a:rPr lang="en-US" b="0" dirty="0" smtClean="0"/>
              <a:t/>
            </a:r>
            <a:br>
              <a:rPr lang="en-US" b="0" dirty="0" smtClean="0"/>
            </a:br>
            <a:r>
              <a:rPr lang="en-US" b="0" dirty="0" smtClean="0"/>
              <a:t>3. Launch "ccproxysetup.exe" and keep clicking the "Next" button to finish installation. </a:t>
            </a:r>
            <a:br>
              <a:rPr lang="en-US" b="0" dirty="0" smtClean="0"/>
            </a:br>
            <a:r>
              <a:rPr lang="en-US" b="0" dirty="0" smtClean="0"/>
              <a:t/>
            </a:r>
            <a:br>
              <a:rPr lang="en-US" b="0" dirty="0" smtClean="0"/>
            </a:br>
            <a:r>
              <a:rPr lang="en-US" b="0" dirty="0" smtClean="0"/>
              <a:t>4. You do not need to make any additional configuration, CCProxy will work automatically.</a:t>
            </a:r>
            <a:br>
              <a:rPr lang="en-US" b="0" dirty="0" smtClean="0"/>
            </a:br>
            <a:endParaRPr lang="en-US" b="0" dirty="0"/>
          </a:p>
        </p:txBody>
      </p:sp>
      <p:pic>
        <p:nvPicPr>
          <p:cNvPr id="7" name="Content Placeholder 6"/>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277269" y="3378771"/>
            <a:ext cx="5883508" cy="3350937"/>
          </a:xfrm>
        </p:spPr>
      </p:pic>
      <p:pic>
        <p:nvPicPr>
          <p:cNvPr id="8"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9982" t="27609" r="30345" b="32537"/>
          <a:stretch/>
        </p:blipFill>
        <p:spPr>
          <a:xfrm>
            <a:off x="5447928" y="534489"/>
            <a:ext cx="5153594" cy="2729347"/>
          </a:xfrm>
        </p:spPr>
      </p:pic>
      <p:sp>
        <p:nvSpPr>
          <p:cNvPr id="6"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17</a:t>
            </a:r>
            <a:endParaRPr lang="en-US" sz="1000" b="1" dirty="0">
              <a:solidFill>
                <a:schemeClr val="tx1"/>
              </a:solidFill>
            </a:endParaRPr>
          </a:p>
        </p:txBody>
      </p:sp>
    </p:spTree>
    <p:extLst>
      <p:ext uri="{BB962C8B-B14F-4D97-AF65-F5344CB8AC3E}">
        <p14:creationId xmlns:p14="http://schemas.microsoft.com/office/powerpoint/2010/main" val="232340147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75282" y="0"/>
            <a:ext cx="6096000" cy="5724644"/>
          </a:xfrm>
          <a:prstGeom prst="rect">
            <a:avLst/>
          </a:prstGeom>
        </p:spPr>
        <p:txBody>
          <a:bodyPr>
            <a:spAutoFit/>
          </a:bodyPr>
          <a:lstStyle/>
          <a:p>
            <a:endParaRPr lang="en-US" sz="2200" i="0" dirty="0" smtClean="0">
              <a:latin typeface="OpenSans"/>
            </a:endParaRPr>
          </a:p>
          <a:p>
            <a:endParaRPr lang="en-US" sz="2200" dirty="0">
              <a:latin typeface="OpenSans"/>
            </a:endParaRPr>
          </a:p>
          <a:p>
            <a:endParaRPr lang="en-US" sz="2200" i="0" dirty="0" smtClean="0">
              <a:latin typeface="OpenSans"/>
            </a:endParaRPr>
          </a:p>
          <a:p>
            <a:r>
              <a:rPr lang="en-US" sz="2200" i="0" dirty="0" smtClean="0">
                <a:latin typeface="OpenSans"/>
              </a:rPr>
              <a:t>If you have set up proxy server on Windows XP, to make the proxy server work well, you need to turn off the system firewall or create an exception rule for CCProxy.</a:t>
            </a:r>
          </a:p>
          <a:p>
            <a:endParaRPr lang="en-US" sz="2200" dirty="0">
              <a:latin typeface="OpenSans"/>
            </a:endParaRPr>
          </a:p>
          <a:p>
            <a:endParaRPr lang="en-US" sz="2200" i="0" dirty="0" smtClean="0">
              <a:latin typeface="OpenSans"/>
            </a:endParaRPr>
          </a:p>
          <a:p>
            <a:r>
              <a:rPr lang="en-US" sz="2200" i="0" dirty="0" smtClean="0">
                <a:latin typeface="OpenSans"/>
              </a:rPr>
              <a:t> Click Windows "Start" </a:t>
            </a:r>
          </a:p>
          <a:p>
            <a:r>
              <a:rPr lang="en-US" sz="2200" i="0" dirty="0" smtClean="0">
                <a:latin typeface="OpenSans"/>
              </a:rPr>
              <a:t>-&gt; "Control Panel" </a:t>
            </a:r>
          </a:p>
          <a:p>
            <a:r>
              <a:rPr lang="en-US" sz="2200" i="0" dirty="0" smtClean="0">
                <a:latin typeface="OpenSans"/>
              </a:rPr>
              <a:t>-&gt; "Security Center“</a:t>
            </a:r>
          </a:p>
          <a:p>
            <a:r>
              <a:rPr lang="en-US" sz="2200" i="0" dirty="0" smtClean="0">
                <a:latin typeface="OpenSans"/>
              </a:rPr>
              <a:t>-&gt; "Windows Firwall" </a:t>
            </a:r>
          </a:p>
          <a:p>
            <a:r>
              <a:rPr lang="en-US" sz="2200" i="0" dirty="0" smtClean="0">
                <a:latin typeface="OpenSans"/>
              </a:rPr>
              <a:t>-&gt; you can click "Off“</a:t>
            </a:r>
          </a:p>
          <a:p>
            <a:r>
              <a:rPr lang="en-US" sz="2200" i="0" dirty="0" smtClean="0">
                <a:latin typeface="OpenSans"/>
              </a:rPr>
              <a:t> </a:t>
            </a:r>
            <a:r>
              <a:rPr lang="en-US" sz="2200" dirty="0">
                <a:latin typeface="OpenSans"/>
              </a:rPr>
              <a:t>C</a:t>
            </a:r>
            <a:r>
              <a:rPr lang="en-US" sz="2200" i="0" dirty="0" smtClean="0">
                <a:latin typeface="OpenSans"/>
              </a:rPr>
              <a:t>heck box to turn off Windows Firewall.</a:t>
            </a:r>
          </a:p>
          <a:p>
            <a:r>
              <a:rPr lang="en-US" dirty="0" smtClean="0"/>
              <a:t/>
            </a:r>
            <a:br>
              <a:rPr lang="en-US" dirty="0" smtClean="0"/>
            </a:br>
            <a:endParaRPr lang="en-US" dirty="0"/>
          </a:p>
        </p:txBody>
      </p:sp>
      <p:pic>
        <p:nvPicPr>
          <p:cNvPr id="3" name="Picture 2"/>
          <p:cNvPicPr>
            <a:picLocks noChangeAspect="1"/>
          </p:cNvPicPr>
          <p:nvPr/>
        </p:nvPicPr>
        <p:blipFill>
          <a:blip r:embed="rId2"/>
          <a:stretch>
            <a:fillRect/>
          </a:stretch>
        </p:blipFill>
        <p:spPr>
          <a:xfrm>
            <a:off x="164944" y="685520"/>
            <a:ext cx="5376042" cy="5486400"/>
          </a:xfrm>
          <a:prstGeom prst="rect">
            <a:avLst/>
          </a:prstGeom>
        </p:spPr>
      </p:pic>
      <p:sp>
        <p:nvSpPr>
          <p:cNvPr id="4" name="Title 1"/>
          <p:cNvSpPr txBox="1">
            <a:spLocks/>
          </p:cNvSpPr>
          <p:nvPr/>
        </p:nvSpPr>
        <p:spPr>
          <a:xfrm>
            <a:off x="11208568" y="6669360"/>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18</a:t>
            </a:r>
            <a:endParaRPr lang="en-US" sz="1000" b="1" dirty="0">
              <a:solidFill>
                <a:schemeClr val="tx1"/>
              </a:solidFill>
            </a:endParaRPr>
          </a:p>
        </p:txBody>
      </p:sp>
    </p:spTree>
    <p:extLst>
      <p:ext uri="{BB962C8B-B14F-4D97-AF65-F5344CB8AC3E}">
        <p14:creationId xmlns:p14="http://schemas.microsoft.com/office/powerpoint/2010/main" val="35381130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8014"/>
            <a:ext cx="6096000" cy="3477875"/>
          </a:xfrm>
          <a:prstGeom prst="rect">
            <a:avLst/>
          </a:prstGeom>
        </p:spPr>
        <p:txBody>
          <a:bodyPr>
            <a:spAutoFit/>
          </a:bodyPr>
          <a:lstStyle/>
          <a:p>
            <a:endParaRPr lang="en-US" sz="2200" dirty="0" smtClean="0">
              <a:latin typeface="OpenSans"/>
            </a:endParaRPr>
          </a:p>
          <a:p>
            <a:endParaRPr lang="en-US" sz="2200" dirty="0">
              <a:latin typeface="OpenSans"/>
            </a:endParaRPr>
          </a:p>
          <a:p>
            <a:endParaRPr lang="en-US" sz="2200" dirty="0" smtClean="0">
              <a:latin typeface="OpenSans"/>
            </a:endParaRPr>
          </a:p>
          <a:p>
            <a:endParaRPr lang="en-US" sz="2200" dirty="0">
              <a:latin typeface="OpenSans"/>
            </a:endParaRPr>
          </a:p>
          <a:p>
            <a:r>
              <a:rPr lang="en-US" sz="2200" dirty="0" smtClean="0">
                <a:latin typeface="OpenSans"/>
              </a:rPr>
              <a:t>If </a:t>
            </a:r>
            <a:r>
              <a:rPr lang="en-US" sz="2200" dirty="0">
                <a:latin typeface="OpenSans"/>
              </a:rPr>
              <a:t>you keep the Windows Firewall on, you need to create exception rule for CCProxy</a:t>
            </a:r>
            <a:r>
              <a:rPr lang="en-US" sz="2200" dirty="0" smtClean="0">
                <a:latin typeface="OpenSans"/>
              </a:rPr>
              <a:t>:</a:t>
            </a:r>
          </a:p>
          <a:p>
            <a:r>
              <a:rPr lang="en-US" sz="2200" dirty="0" smtClean="0">
                <a:latin typeface="OpenSans"/>
              </a:rPr>
              <a:t> 	Click </a:t>
            </a:r>
            <a:r>
              <a:rPr lang="en-US" sz="2200" dirty="0">
                <a:latin typeface="OpenSans"/>
              </a:rPr>
              <a:t>the "Exceptions" </a:t>
            </a:r>
            <a:r>
              <a:rPr lang="en-US" sz="2200" dirty="0" smtClean="0">
                <a:latin typeface="OpenSans"/>
              </a:rPr>
              <a:t>tab</a:t>
            </a:r>
          </a:p>
          <a:p>
            <a:r>
              <a:rPr lang="en-US" sz="2200" dirty="0" smtClean="0">
                <a:latin typeface="OpenSans"/>
              </a:rPr>
              <a:t> 		</a:t>
            </a:r>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"Add Program" </a:t>
            </a:r>
            <a:endParaRPr lang="en-US" sz="2200" dirty="0" smtClean="0">
              <a:latin typeface="OpenSans"/>
            </a:endParaRPr>
          </a:p>
          <a:p>
            <a:r>
              <a:rPr lang="en-US" sz="2200" dirty="0" smtClean="0">
                <a:latin typeface="OpenSans"/>
              </a:rPr>
              <a:t>		</a:t>
            </a:r>
            <a:r>
              <a:rPr lang="en-US" sz="2200" dirty="0" smtClean="0">
                <a:latin typeface="OpenSans"/>
                <a:sym typeface="Wingdings" panose="05000000000000000000" pitchFamily="2" charset="2"/>
              </a:rPr>
              <a:t></a:t>
            </a:r>
            <a:r>
              <a:rPr lang="en-US" sz="2200" dirty="0" smtClean="0">
                <a:latin typeface="OpenSans"/>
              </a:rPr>
              <a:t> Select CCProxy</a:t>
            </a:r>
          </a:p>
          <a:p>
            <a:r>
              <a:rPr lang="en-US" sz="2200" dirty="0" smtClean="0">
                <a:latin typeface="OpenSans"/>
              </a:rPr>
              <a:t>		</a:t>
            </a:r>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"OK" to save </a:t>
            </a:r>
            <a:endParaRPr lang="en-US" sz="2200" dirty="0"/>
          </a:p>
        </p:txBody>
      </p:sp>
      <p:pic>
        <p:nvPicPr>
          <p:cNvPr id="3" name="Picture 2"/>
          <p:cNvPicPr>
            <a:picLocks noChangeAspect="1"/>
          </p:cNvPicPr>
          <p:nvPr/>
        </p:nvPicPr>
        <p:blipFill>
          <a:blip r:embed="rId2"/>
          <a:stretch>
            <a:fillRect/>
          </a:stretch>
        </p:blipFill>
        <p:spPr>
          <a:xfrm>
            <a:off x="6384032" y="620688"/>
            <a:ext cx="4909645" cy="5368159"/>
          </a:xfrm>
          <a:prstGeom prst="rect">
            <a:avLst/>
          </a:prstGeom>
        </p:spPr>
      </p:pic>
      <p:sp>
        <p:nvSpPr>
          <p:cNvPr id="4"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19</a:t>
            </a:r>
            <a:endParaRPr lang="en-US" sz="1000" b="1" dirty="0">
              <a:solidFill>
                <a:schemeClr val="tx1"/>
              </a:solidFill>
            </a:endParaRPr>
          </a:p>
        </p:txBody>
      </p:sp>
    </p:spTree>
    <p:extLst>
      <p:ext uri="{BB962C8B-B14F-4D97-AF65-F5344CB8AC3E}">
        <p14:creationId xmlns:p14="http://schemas.microsoft.com/office/powerpoint/2010/main" val="1987136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u="sng" dirty="0" smtClean="0">
                <a:solidFill>
                  <a:schemeClr val="tx1"/>
                </a:solidFill>
                <a:latin typeface="Calibri" panose="020F0502020204030204" pitchFamily="34" charset="0"/>
                <a:cs typeface="Calibri" panose="020F0502020204030204" pitchFamily="34" charset="0"/>
              </a:rPr>
              <a:t>IPv4</a:t>
            </a:r>
            <a:endParaRPr lang="en-US" sz="4000" b="1" u="sng"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38200" y="1542290"/>
            <a:ext cx="10515600" cy="4351338"/>
          </a:xfrm>
        </p:spPr>
        <p:txBody>
          <a:bodyPr>
            <a:noAutofit/>
          </a:bodyPr>
          <a:lstStyle/>
          <a:p>
            <a:pPr marL="342900" indent="-342900" algn="just">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IPv4 </a:t>
            </a:r>
            <a:r>
              <a:rPr lang="en-US" sz="2400" dirty="0">
                <a:latin typeface="Calibri" panose="020F0502020204030204" pitchFamily="34" charset="0"/>
                <a:cs typeface="Calibri" panose="020F0502020204030204" pitchFamily="34" charset="0"/>
              </a:rPr>
              <a:t>is a connectionless protocol for use on packet-switched networks</a:t>
            </a:r>
            <a:r>
              <a:rPr lang="en-US" sz="2400" dirty="0" smtClean="0">
                <a:latin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endParaRPr lang="en-US" sz="2400" dirty="0"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It </a:t>
            </a:r>
            <a:r>
              <a:rPr lang="en-US" sz="2400" dirty="0">
                <a:latin typeface="Calibri" panose="020F0502020204030204" pitchFamily="34" charset="0"/>
                <a:cs typeface="Calibri" panose="020F0502020204030204" pitchFamily="34" charset="0"/>
              </a:rPr>
              <a:t>provides the logical connection between network devices by providing identification for each device</a:t>
            </a:r>
            <a:r>
              <a:rPr lang="en-US" sz="2400" dirty="0" smtClean="0">
                <a:latin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endParaRPr lang="en-US" sz="2400" dirty="0"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This protocol works at the network layer of the OSI model and at the Internet layer of the TCP/IP model</a:t>
            </a:r>
            <a:r>
              <a:rPr lang="en-US" sz="2400" dirty="0" smtClean="0">
                <a:latin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endParaRPr lang="en-US" sz="2400" dirty="0"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IPv4 uses 32-bit addresses which limits the address space to 4294967296 (2</a:t>
            </a:r>
            <a:r>
              <a:rPr lang="en-US" sz="2400" baseline="30000" dirty="0" smtClean="0">
                <a:latin typeface="Calibri" panose="020F0502020204030204" pitchFamily="34" charset="0"/>
                <a:cs typeface="Calibri" panose="020F0502020204030204" pitchFamily="34" charset="0"/>
              </a:rPr>
              <a:t>32</a:t>
            </a:r>
            <a:r>
              <a:rPr lang="en-US" sz="2400" dirty="0" smtClean="0">
                <a:latin typeface="Calibri" panose="020F0502020204030204" pitchFamily="34" charset="0"/>
                <a:cs typeface="Calibri" panose="020F0502020204030204" pitchFamily="34" charset="0"/>
              </a:rPr>
              <a:t>) addresses.</a:t>
            </a:r>
          </a:p>
          <a:p>
            <a:pPr marL="342900" indent="-342900" algn="just">
              <a:buFont typeface="Arial" panose="020B0604020202020204" pitchFamily="34" charset="0"/>
              <a:buChar char="•"/>
            </a:pPr>
            <a:endParaRPr lang="en-US" sz="2400" dirty="0"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Example : 10.0.0.1</a:t>
            </a:r>
          </a:p>
          <a:p>
            <a:pPr marL="342900" indent="-342900" algn="just">
              <a:buFont typeface="Arial" panose="020B0604020202020204" pitchFamily="34" charset="0"/>
              <a:buChar char="•"/>
            </a:pPr>
            <a:endParaRPr lang="en-US" sz="2400" dirty="0"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66560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p:cTn id="3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p:cTn id="40"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1988" y="1447999"/>
            <a:ext cx="6096000" cy="3754874"/>
          </a:xfrm>
          <a:prstGeom prst="rect">
            <a:avLst/>
          </a:prstGeom>
        </p:spPr>
        <p:txBody>
          <a:bodyPr>
            <a:spAutoFit/>
          </a:bodyPr>
          <a:lstStyle/>
          <a:p>
            <a:r>
              <a:rPr lang="en-US" sz="4000" dirty="0">
                <a:latin typeface="OpenSans"/>
              </a:rPr>
              <a:t>Proxy </a:t>
            </a:r>
            <a:r>
              <a:rPr lang="en-US" sz="4000" dirty="0" smtClean="0">
                <a:latin typeface="OpenSans"/>
              </a:rPr>
              <a:t>Settings In </a:t>
            </a:r>
            <a:r>
              <a:rPr lang="en-US" sz="4000" dirty="0">
                <a:latin typeface="OpenSans"/>
              </a:rPr>
              <a:t>IE</a:t>
            </a:r>
          </a:p>
          <a:p>
            <a:endParaRPr lang="en-US" sz="2200" dirty="0" smtClean="0">
              <a:latin typeface="OpenSans"/>
            </a:endParaRPr>
          </a:p>
          <a:p>
            <a:r>
              <a:rPr lang="en-US" sz="2200" dirty="0" smtClean="0">
                <a:latin typeface="OpenSans"/>
              </a:rPr>
              <a:t>Click </a:t>
            </a:r>
            <a:r>
              <a:rPr lang="en-US" sz="2200" dirty="0">
                <a:latin typeface="OpenSans"/>
              </a:rPr>
              <a:t>"Tools" </a:t>
            </a:r>
            <a:endParaRPr lang="en-US" sz="2200" dirty="0" smtClean="0">
              <a:latin typeface="OpenSans"/>
            </a:endParaRP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Internet </a:t>
            </a:r>
            <a:r>
              <a:rPr lang="en-US" sz="2200" dirty="0" smtClean="0">
                <a:latin typeface="OpenSans"/>
              </a:rPr>
              <a:t>Options“</a:t>
            </a:r>
          </a:p>
          <a:p>
            <a:r>
              <a:rPr lang="en-US" sz="2200" dirty="0" smtClean="0">
                <a:latin typeface="OpenSans"/>
                <a:sym typeface="Wingdings" panose="05000000000000000000" pitchFamily="2" charset="2"/>
              </a:rPr>
              <a:t></a:t>
            </a:r>
            <a:r>
              <a:rPr lang="en-US" sz="2200" dirty="0" smtClean="0">
                <a:latin typeface="OpenSans"/>
              </a:rPr>
              <a:t>  "Connections“</a:t>
            </a: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LAN Settings" </a:t>
            </a:r>
            <a:endParaRPr lang="en-US" sz="2200" dirty="0" smtClean="0">
              <a:latin typeface="OpenSans"/>
            </a:endParaRPr>
          </a:p>
          <a:p>
            <a:r>
              <a:rPr lang="en-US" sz="2200" dirty="0" smtClean="0">
                <a:latin typeface="OpenSans"/>
                <a:sym typeface="Wingdings" panose="05000000000000000000" pitchFamily="2" charset="2"/>
              </a:rPr>
              <a:t>  S</a:t>
            </a:r>
            <a:r>
              <a:rPr lang="en-US" sz="2200" dirty="0" smtClean="0">
                <a:latin typeface="OpenSans"/>
              </a:rPr>
              <a:t>elect </a:t>
            </a:r>
            <a:r>
              <a:rPr lang="en-US" sz="2200" dirty="0">
                <a:latin typeface="OpenSans"/>
              </a:rPr>
              <a:t>"Use a proxy server for </a:t>
            </a:r>
            <a:r>
              <a:rPr lang="en-US" sz="2200" dirty="0" smtClean="0">
                <a:latin typeface="OpenSans"/>
              </a:rPr>
              <a:t>your LAN</a:t>
            </a:r>
            <a:r>
              <a:rPr lang="en-US" sz="2200" dirty="0">
                <a:latin typeface="OpenSans"/>
              </a:rPr>
              <a:t>" </a:t>
            </a:r>
          </a:p>
          <a:p>
            <a:pPr marL="342900" indent="-342900">
              <a:buFont typeface="Wingdings" panose="05000000000000000000" pitchFamily="2" charset="2"/>
              <a:buChar char="à"/>
            </a:pPr>
            <a:r>
              <a:rPr lang="en-US" sz="2200" dirty="0" smtClean="0">
                <a:latin typeface="OpenSans"/>
              </a:rPr>
              <a:t> </a:t>
            </a:r>
            <a:r>
              <a:rPr lang="en-US" sz="2200" dirty="0">
                <a:latin typeface="OpenSans"/>
              </a:rPr>
              <a:t>"Advanced", </a:t>
            </a:r>
            <a:r>
              <a:rPr lang="en-US" sz="2200" dirty="0" smtClean="0">
                <a:latin typeface="OpenSans"/>
              </a:rPr>
              <a:t>configure.</a:t>
            </a:r>
            <a:endParaRPr lang="en-US" sz="2200" dirty="0">
              <a:latin typeface="OpenSans"/>
            </a:endParaRPr>
          </a:p>
          <a:p>
            <a:r>
              <a:rPr lang="en-US" sz="2200" dirty="0"/>
              <a:t/>
            </a:r>
            <a:br>
              <a:rPr lang="en-US" sz="2200" dirty="0"/>
            </a:br>
            <a:endParaRPr lang="en-US" sz="2200" dirty="0"/>
          </a:p>
        </p:txBody>
      </p:sp>
      <p:pic>
        <p:nvPicPr>
          <p:cNvPr id="3" name="Picture 2"/>
          <p:cNvPicPr>
            <a:picLocks noChangeAspect="1"/>
          </p:cNvPicPr>
          <p:nvPr/>
        </p:nvPicPr>
        <p:blipFill>
          <a:blip r:embed="rId2"/>
          <a:stretch>
            <a:fillRect/>
          </a:stretch>
        </p:blipFill>
        <p:spPr>
          <a:xfrm>
            <a:off x="176980" y="899001"/>
            <a:ext cx="4498259" cy="4852871"/>
          </a:xfrm>
          <a:prstGeom prst="rect">
            <a:avLst/>
          </a:prstGeom>
        </p:spPr>
      </p:pic>
      <p:sp>
        <p:nvSpPr>
          <p:cNvPr id="4"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20</a:t>
            </a:r>
            <a:endParaRPr lang="en-US" sz="1000" b="1" dirty="0">
              <a:solidFill>
                <a:schemeClr val="tx1"/>
              </a:solidFill>
            </a:endParaRPr>
          </a:p>
        </p:txBody>
      </p:sp>
    </p:spTree>
    <p:extLst>
      <p:ext uri="{BB962C8B-B14F-4D97-AF65-F5344CB8AC3E}">
        <p14:creationId xmlns:p14="http://schemas.microsoft.com/office/powerpoint/2010/main" val="207870752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8184"/>
            <a:ext cx="6096000" cy="3754874"/>
          </a:xfrm>
          <a:prstGeom prst="rect">
            <a:avLst/>
          </a:prstGeom>
        </p:spPr>
        <p:txBody>
          <a:bodyPr>
            <a:spAutoFit/>
          </a:bodyPr>
          <a:lstStyle/>
          <a:p>
            <a:r>
              <a:rPr lang="en-US" sz="4000" dirty="0">
                <a:latin typeface="OpenSans"/>
              </a:rPr>
              <a:t>Proxy </a:t>
            </a:r>
            <a:r>
              <a:rPr lang="en-US" sz="4000" dirty="0" smtClean="0">
                <a:latin typeface="OpenSans"/>
              </a:rPr>
              <a:t>Settings </a:t>
            </a:r>
            <a:r>
              <a:rPr lang="en-US" sz="4000" dirty="0">
                <a:latin typeface="OpenSans"/>
              </a:rPr>
              <a:t>in Firefox</a:t>
            </a:r>
          </a:p>
          <a:p>
            <a:endParaRPr lang="en-US" sz="2200" dirty="0" smtClean="0">
              <a:latin typeface="OpenSans"/>
            </a:endParaRPr>
          </a:p>
          <a:p>
            <a:endParaRPr lang="en-US" sz="2200" dirty="0">
              <a:latin typeface="OpenSans"/>
            </a:endParaRPr>
          </a:p>
          <a:p>
            <a:r>
              <a:rPr lang="en-US" sz="2200" dirty="0" smtClean="0">
                <a:latin typeface="OpenSans"/>
              </a:rPr>
              <a:t>Click </a:t>
            </a:r>
            <a:r>
              <a:rPr lang="en-US" sz="2200" dirty="0">
                <a:latin typeface="OpenSans"/>
              </a:rPr>
              <a:t>"</a:t>
            </a:r>
            <a:r>
              <a:rPr lang="en-US" sz="2200" dirty="0" smtClean="0">
                <a:latin typeface="OpenSans"/>
              </a:rPr>
              <a:t>Tools“</a:t>
            </a: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a:t>
            </a:r>
            <a:r>
              <a:rPr lang="en-US" sz="2200" dirty="0" smtClean="0">
                <a:latin typeface="OpenSans"/>
              </a:rPr>
              <a:t>Options“</a:t>
            </a: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"Advanced" </a:t>
            </a:r>
            <a:endParaRPr lang="en-US" sz="2200" dirty="0" smtClean="0">
              <a:latin typeface="OpenSans"/>
            </a:endParaRP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a:t>
            </a:r>
            <a:r>
              <a:rPr lang="en-US" sz="2200" dirty="0" smtClean="0">
                <a:latin typeface="OpenSans"/>
              </a:rPr>
              <a:t>Network“</a:t>
            </a: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a:t>
            </a:r>
            <a:r>
              <a:rPr lang="en-US" sz="2200" dirty="0" smtClean="0">
                <a:latin typeface="OpenSans"/>
              </a:rPr>
              <a:t>Connections“</a:t>
            </a: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"Settings" </a:t>
            </a:r>
            <a:endParaRPr lang="en-US" sz="2200" dirty="0" smtClean="0">
              <a:latin typeface="OpenSans"/>
            </a:endParaRP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"Manual proxy configuration", C</a:t>
            </a:r>
            <a:r>
              <a:rPr lang="en-US" sz="2200" dirty="0" smtClean="0">
                <a:latin typeface="OpenSans"/>
              </a:rPr>
              <a:t>onfigure</a:t>
            </a:r>
            <a:endParaRPr lang="en-US" sz="2200" i="0" dirty="0">
              <a:effectLst/>
              <a:latin typeface="OpenSans"/>
            </a:endParaRPr>
          </a:p>
        </p:txBody>
      </p:sp>
      <p:pic>
        <p:nvPicPr>
          <p:cNvPr id="3" name="Picture 2"/>
          <p:cNvPicPr>
            <a:picLocks noChangeAspect="1"/>
          </p:cNvPicPr>
          <p:nvPr/>
        </p:nvPicPr>
        <p:blipFill>
          <a:blip r:embed="rId2"/>
          <a:stretch>
            <a:fillRect/>
          </a:stretch>
        </p:blipFill>
        <p:spPr>
          <a:xfrm>
            <a:off x="6511159" y="323967"/>
            <a:ext cx="5366351" cy="5962650"/>
          </a:xfrm>
          <a:prstGeom prst="rect">
            <a:avLst/>
          </a:prstGeom>
        </p:spPr>
      </p:pic>
      <p:sp>
        <p:nvSpPr>
          <p:cNvPr id="4"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21</a:t>
            </a:r>
            <a:endParaRPr lang="en-US" sz="1000" b="1" dirty="0">
              <a:solidFill>
                <a:schemeClr val="tx1"/>
              </a:solidFill>
            </a:endParaRPr>
          </a:p>
        </p:txBody>
      </p:sp>
    </p:spTree>
    <p:extLst>
      <p:ext uri="{BB962C8B-B14F-4D97-AF65-F5344CB8AC3E}">
        <p14:creationId xmlns:p14="http://schemas.microsoft.com/office/powerpoint/2010/main" val="252246606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90" y="1694252"/>
            <a:ext cx="6096000" cy="2123658"/>
          </a:xfrm>
          <a:prstGeom prst="rect">
            <a:avLst/>
          </a:prstGeom>
        </p:spPr>
        <p:txBody>
          <a:bodyPr>
            <a:spAutoFit/>
          </a:bodyPr>
          <a:lstStyle/>
          <a:p>
            <a:r>
              <a:rPr lang="en-US" sz="2200" dirty="0" smtClean="0">
                <a:latin typeface="OpenSans"/>
              </a:rPr>
              <a:t>Click   "</a:t>
            </a:r>
            <a:r>
              <a:rPr lang="en-US" sz="2200" dirty="0">
                <a:latin typeface="OpenSans"/>
              </a:rPr>
              <a:t>Options" </a:t>
            </a:r>
            <a:endParaRPr lang="en-US" sz="2200" dirty="0" smtClean="0">
              <a:latin typeface="OpenSans"/>
            </a:endParaRPr>
          </a:p>
          <a:p>
            <a:r>
              <a:rPr lang="en-US" sz="2200" dirty="0" smtClean="0">
                <a:latin typeface="OpenSans"/>
              </a:rPr>
              <a:t>      </a:t>
            </a:r>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"Advanced" </a:t>
            </a:r>
            <a:endParaRPr lang="en-US" sz="2200" dirty="0" smtClean="0">
              <a:latin typeface="OpenSans"/>
            </a:endParaRPr>
          </a:p>
          <a:p>
            <a:r>
              <a:rPr lang="en-US" sz="2200" dirty="0" smtClean="0">
                <a:latin typeface="OpenSans"/>
              </a:rPr>
              <a:t>      </a:t>
            </a:r>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Networks</a:t>
            </a:r>
            <a:r>
              <a:rPr lang="en-US" sz="2200" dirty="0" smtClean="0">
                <a:latin typeface="OpenSans"/>
              </a:rPr>
              <a:t>",</a:t>
            </a:r>
          </a:p>
          <a:p>
            <a:r>
              <a:rPr lang="en-US" sz="2200" dirty="0" smtClean="0">
                <a:latin typeface="OpenSans"/>
              </a:rPr>
              <a:t> Click </a:t>
            </a:r>
            <a:r>
              <a:rPr lang="en-US" sz="2200" dirty="0">
                <a:latin typeface="OpenSans"/>
              </a:rPr>
              <a:t>to not select the "Disable External Users" check box, then keep clicking the "OK" button to save.</a:t>
            </a:r>
            <a:endParaRPr lang="en-US" sz="2200" dirty="0"/>
          </a:p>
        </p:txBody>
      </p:sp>
      <p:pic>
        <p:nvPicPr>
          <p:cNvPr id="3" name="Picture 2"/>
          <p:cNvPicPr>
            <a:picLocks noChangeAspect="1"/>
          </p:cNvPicPr>
          <p:nvPr/>
        </p:nvPicPr>
        <p:blipFill>
          <a:blip r:embed="rId2"/>
          <a:stretch>
            <a:fillRect/>
          </a:stretch>
        </p:blipFill>
        <p:spPr>
          <a:xfrm>
            <a:off x="6448097" y="173421"/>
            <a:ext cx="5428593" cy="5460288"/>
          </a:xfrm>
          <a:prstGeom prst="rect">
            <a:avLst/>
          </a:prstGeom>
        </p:spPr>
      </p:pic>
      <p:sp>
        <p:nvSpPr>
          <p:cNvPr id="4"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22</a:t>
            </a:r>
            <a:endParaRPr lang="en-US" sz="1000" b="1" dirty="0">
              <a:solidFill>
                <a:schemeClr val="tx1"/>
              </a:solidFill>
            </a:endParaRPr>
          </a:p>
        </p:txBody>
      </p:sp>
    </p:spTree>
    <p:extLst>
      <p:ext uri="{BB962C8B-B14F-4D97-AF65-F5344CB8AC3E}">
        <p14:creationId xmlns:p14="http://schemas.microsoft.com/office/powerpoint/2010/main" val="200976940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9832" y="0"/>
            <a:ext cx="10649206" cy="2035278"/>
          </a:xfrm>
        </p:spPr>
        <p:txBody>
          <a:bodyPr>
            <a:noAutofit/>
          </a:bodyPr>
          <a:lstStyle/>
          <a:p>
            <a:pPr lvl="0"/>
            <a:r>
              <a:rPr lang="en-US" altLang="en-US" sz="2000" b="0" dirty="0" smtClean="0">
                <a:latin typeface="OpenSans"/>
              </a:rPr>
              <a:t>Step </a:t>
            </a:r>
            <a:r>
              <a:rPr lang="en-US" altLang="en-US" sz="2000" b="0" dirty="0">
                <a:latin typeface="OpenSans"/>
              </a:rPr>
              <a:t>2 - Internet Proxy Server Authentication </a:t>
            </a:r>
            <a:r>
              <a:rPr lang="en-US" altLang="en-US" sz="2000" b="0" dirty="0" smtClean="0">
                <a:latin typeface="OpenSans"/>
              </a:rPr>
              <a:t>Management</a:t>
            </a:r>
          </a:p>
          <a:p>
            <a:pPr lvl="0"/>
            <a:r>
              <a:rPr lang="en-US" altLang="en-US" sz="2000" b="0" dirty="0" smtClean="0">
                <a:latin typeface="OpenSans"/>
              </a:rPr>
              <a:t>              There </a:t>
            </a:r>
            <a:r>
              <a:rPr lang="en-US" altLang="en-US" sz="2000" b="0" dirty="0">
                <a:latin typeface="OpenSans"/>
              </a:rPr>
              <a:t>are 2 authentication types for you to select:</a:t>
            </a:r>
            <a:endParaRPr lang="en-US" altLang="en-US" sz="2000" b="0" dirty="0"/>
          </a:p>
          <a:p>
            <a:pPr lvl="0"/>
            <a:r>
              <a:rPr lang="en-US" altLang="en-US" sz="2000" b="0" dirty="0">
                <a:latin typeface="OpenSans"/>
              </a:rPr>
              <a:t>	</a:t>
            </a:r>
            <a:r>
              <a:rPr lang="en-US" altLang="en-US" sz="2000" b="0" dirty="0">
                <a:latin typeface="OpenSans"/>
                <a:sym typeface="Wingdings" panose="05000000000000000000" pitchFamily="2" charset="2"/>
              </a:rPr>
              <a:t></a:t>
            </a:r>
            <a:r>
              <a:rPr lang="en-US" altLang="en-US" sz="2000" b="0" dirty="0">
                <a:latin typeface="OpenSans"/>
              </a:rPr>
              <a:t>Permit All. </a:t>
            </a:r>
            <a:endParaRPr lang="en-US" altLang="en-US" sz="2000" b="0" dirty="0"/>
          </a:p>
          <a:p>
            <a:pPr lvl="0"/>
            <a:r>
              <a:rPr lang="en-US" altLang="en-US" sz="2000" b="0" dirty="0">
                <a:latin typeface="OpenSans"/>
              </a:rPr>
              <a:t>	</a:t>
            </a:r>
            <a:r>
              <a:rPr lang="en-US" altLang="en-US" sz="2000" b="0" dirty="0">
                <a:latin typeface="OpenSans"/>
                <a:sym typeface="Wingdings" panose="05000000000000000000" pitchFamily="2" charset="2"/>
              </a:rPr>
              <a:t></a:t>
            </a:r>
            <a:r>
              <a:rPr lang="en-US" altLang="en-US" sz="2000" b="0" dirty="0">
                <a:latin typeface="OpenSans"/>
              </a:rPr>
              <a:t>Permit Only. 		</a:t>
            </a:r>
          </a:p>
        </p:txBody>
      </p:sp>
      <p:pic>
        <p:nvPicPr>
          <p:cNvPr id="7" name="Content Placeholder 6"/>
          <p:cNvPicPr>
            <a:picLocks noGrp="1" noChangeAspect="1"/>
          </p:cNvPicPr>
          <p:nvPr>
            <p:ph sz="half" idx="2"/>
          </p:nvPr>
        </p:nvPicPr>
        <p:blipFill>
          <a:blip r:embed="rId2"/>
          <a:stretch>
            <a:fillRect/>
          </a:stretch>
        </p:blipFill>
        <p:spPr>
          <a:xfrm>
            <a:off x="179141" y="2430022"/>
            <a:ext cx="5036618" cy="4114800"/>
          </a:xfrm>
          <a:prstGeom prst="rect">
            <a:avLst/>
          </a:prstGeom>
        </p:spPr>
      </p:pic>
      <p:pic>
        <p:nvPicPr>
          <p:cNvPr id="9" name="Picture 2" descr="Account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960" y="2460741"/>
            <a:ext cx="5743575"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23</a:t>
            </a:r>
            <a:endParaRPr lang="en-US" sz="1000" b="1" dirty="0">
              <a:solidFill>
                <a:schemeClr val="tx1"/>
              </a:solidFill>
            </a:endParaRPr>
          </a:p>
        </p:txBody>
      </p:sp>
    </p:spTree>
    <p:extLst>
      <p:ext uri="{BB962C8B-B14F-4D97-AF65-F5344CB8AC3E}">
        <p14:creationId xmlns:p14="http://schemas.microsoft.com/office/powerpoint/2010/main" val="41600659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240"/>
            <a:ext cx="10515600" cy="1325563"/>
          </a:xfrm>
        </p:spPr>
        <p:txBody>
          <a:bodyPr>
            <a:normAutofit/>
          </a:bodyPr>
          <a:lstStyle/>
          <a:p>
            <a:pPr algn="ctr"/>
            <a:r>
              <a:rPr lang="en-US" sz="3600" b="1" dirty="0" smtClean="0"/>
              <a:t>ARP</a:t>
            </a:r>
            <a:r>
              <a:rPr lang="en-US" sz="3600" b="1" dirty="0"/>
              <a:t> (Address Resolution protocol) </a:t>
            </a:r>
          </a:p>
        </p:txBody>
      </p:sp>
      <p:sp>
        <p:nvSpPr>
          <p:cNvPr id="3" name="Content Placeholder 2"/>
          <p:cNvSpPr>
            <a:spLocks noGrp="1"/>
          </p:cNvSpPr>
          <p:nvPr>
            <p:ph idx="1"/>
          </p:nvPr>
        </p:nvSpPr>
        <p:spPr>
          <a:xfrm>
            <a:off x="235974" y="1542289"/>
            <a:ext cx="11117826" cy="4351338"/>
          </a:xfrm>
        </p:spPr>
        <p:txBody>
          <a:bodyPr/>
          <a:lstStyle/>
          <a:p>
            <a:pPr marL="0" indent="0">
              <a:buNone/>
            </a:pPr>
            <a:r>
              <a:rPr lang="en-US" sz="2200" dirty="0" smtClean="0"/>
              <a:t>         ARP is a protocol used to match a IP address with its corresponding</a:t>
            </a:r>
          </a:p>
          <a:p>
            <a:pPr marL="0" indent="0">
              <a:buNone/>
            </a:pPr>
            <a:r>
              <a:rPr lang="en-US" sz="2200" dirty="0" smtClean="0"/>
              <a:t> MAC address on a local area network(LAN).</a:t>
            </a:r>
          </a:p>
          <a:p>
            <a:pPr marL="0" indent="0">
              <a:buNone/>
            </a:pPr>
            <a:endParaRPr lang="en-US" dirty="0" smtClean="0"/>
          </a:p>
          <a:p>
            <a:endParaRPr lang="en-US" dirty="0" smtClean="0"/>
          </a:p>
        </p:txBody>
      </p:sp>
      <p:sp>
        <p:nvSpPr>
          <p:cNvPr id="4" name="AutoShape 2" descr="Image result for arp"/>
          <p:cNvSpPr>
            <a:spLocks noChangeAspect="1" noChangeArrowheads="1"/>
          </p:cNvSpPr>
          <p:nvPr/>
        </p:nvSpPr>
        <p:spPr bwMode="auto">
          <a:xfrm>
            <a:off x="838200" y="11434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0" y="2468986"/>
            <a:ext cx="5309991" cy="4389013"/>
          </a:xfrm>
          <a:prstGeom prst="rect">
            <a:avLst/>
          </a:prstGeom>
        </p:spPr>
      </p:pic>
      <p:pic>
        <p:nvPicPr>
          <p:cNvPr id="8" name="Picture 7"/>
          <p:cNvPicPr>
            <a:picLocks noChangeAspect="1"/>
          </p:cNvPicPr>
          <p:nvPr/>
        </p:nvPicPr>
        <p:blipFill>
          <a:blip r:embed="rId3"/>
          <a:stretch>
            <a:fillRect/>
          </a:stretch>
        </p:blipFill>
        <p:spPr>
          <a:xfrm>
            <a:off x="5810864" y="2468987"/>
            <a:ext cx="6002593" cy="4123542"/>
          </a:xfrm>
          <a:prstGeom prst="rect">
            <a:avLst/>
          </a:prstGeom>
        </p:spPr>
      </p:pic>
      <p:sp>
        <p:nvSpPr>
          <p:cNvPr id="9"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24</a:t>
            </a:r>
            <a:endParaRPr lang="en-US" sz="1000" b="1" dirty="0">
              <a:solidFill>
                <a:schemeClr val="tx1"/>
              </a:solidFill>
            </a:endParaRPr>
          </a:p>
        </p:txBody>
      </p:sp>
    </p:spTree>
    <p:extLst>
      <p:ext uri="{BB962C8B-B14F-4D97-AF65-F5344CB8AC3E}">
        <p14:creationId xmlns:p14="http://schemas.microsoft.com/office/powerpoint/2010/main" val="29502868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067" y="116632"/>
            <a:ext cx="11016604" cy="863601"/>
          </a:xfrm>
        </p:spPr>
        <p:txBody>
          <a:bodyPr>
            <a:noAutofit/>
          </a:bodyPr>
          <a:lstStyle/>
          <a:p>
            <a:r>
              <a:rPr lang="en-US" sz="3600" b="1" dirty="0"/>
              <a:t>Reverse Address Resolution Protocol (RARP)</a:t>
            </a:r>
            <a:br>
              <a:rPr lang="en-US" sz="3600" b="1" dirty="0"/>
            </a:br>
            <a:endParaRPr lang="en-US" sz="3600" b="1" dirty="0"/>
          </a:p>
        </p:txBody>
      </p:sp>
      <p:sp>
        <p:nvSpPr>
          <p:cNvPr id="3" name="Content Placeholder 2"/>
          <p:cNvSpPr>
            <a:spLocks noGrp="1"/>
          </p:cNvSpPr>
          <p:nvPr>
            <p:ph idx="1"/>
          </p:nvPr>
        </p:nvSpPr>
        <p:spPr>
          <a:xfrm>
            <a:off x="413067" y="1412875"/>
            <a:ext cx="10867509" cy="5040313"/>
          </a:xfrm>
        </p:spPr>
        <p:txBody>
          <a:bodyPr>
            <a:normAutofit/>
          </a:bodyPr>
          <a:lstStyle/>
          <a:p>
            <a:r>
              <a:rPr lang="en-US" sz="2200" dirty="0" smtClean="0"/>
              <a:t>       RARP </a:t>
            </a:r>
            <a:r>
              <a:rPr lang="en-US" sz="2200" dirty="0"/>
              <a:t>(Reverse Address Resolution Protocol) is a protocol by which a </a:t>
            </a:r>
            <a:endParaRPr lang="en-US" sz="2200" dirty="0" smtClean="0"/>
          </a:p>
          <a:p>
            <a:r>
              <a:rPr lang="en-US" sz="2200" dirty="0" smtClean="0"/>
              <a:t>physical </a:t>
            </a:r>
            <a:r>
              <a:rPr lang="en-US" sz="2200" dirty="0"/>
              <a:t>machine in a local area network can request to learn its </a:t>
            </a:r>
            <a:r>
              <a:rPr lang="en-US" sz="2200" dirty="0" smtClean="0"/>
              <a:t>IP</a:t>
            </a:r>
            <a:r>
              <a:rPr lang="en-US" sz="2200" u="sng" dirty="0"/>
              <a:t> </a:t>
            </a:r>
            <a:endParaRPr lang="en-US" sz="2200" u="sng" dirty="0" smtClean="0"/>
          </a:p>
          <a:p>
            <a:r>
              <a:rPr lang="en-US" sz="2200" dirty="0" smtClean="0"/>
              <a:t>address</a:t>
            </a:r>
            <a:r>
              <a:rPr lang="en-US" sz="2200" dirty="0"/>
              <a:t> from a </a:t>
            </a:r>
            <a:r>
              <a:rPr lang="en-US" sz="2200" dirty="0" smtClean="0"/>
              <a:t>gateway</a:t>
            </a:r>
            <a:r>
              <a:rPr lang="en-US" sz="2200" dirty="0"/>
              <a:t> server's Address Resolution Protocol (ARP) </a:t>
            </a:r>
            <a:r>
              <a:rPr lang="en-US" sz="2200" dirty="0" smtClean="0"/>
              <a:t>table.</a:t>
            </a:r>
            <a:endParaRPr lang="en-US"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708920"/>
            <a:ext cx="4932040" cy="4123545"/>
          </a:xfrm>
          <a:prstGeom prst="rect">
            <a:avLst/>
          </a:prstGeom>
        </p:spPr>
      </p:pic>
      <p:sp>
        <p:nvSpPr>
          <p:cNvPr id="5"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25</a:t>
            </a:r>
            <a:endParaRPr lang="en-US" sz="1000" b="1" dirty="0">
              <a:solidFill>
                <a:schemeClr val="tx1"/>
              </a:solidFill>
            </a:endParaRPr>
          </a:p>
        </p:txBody>
      </p:sp>
    </p:spTree>
    <p:extLst>
      <p:ext uri="{BB962C8B-B14F-4D97-AF65-F5344CB8AC3E}">
        <p14:creationId xmlns:p14="http://schemas.microsoft.com/office/powerpoint/2010/main" val="35139398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528048" y="1066687"/>
            <a:ext cx="5663952" cy="5184576"/>
          </a:xfrm>
          <a:prstGeom prst="rect">
            <a:avLst/>
          </a:prstGeom>
        </p:spPr>
      </p:pic>
      <p:sp>
        <p:nvSpPr>
          <p:cNvPr id="13"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26</a:t>
            </a:r>
            <a:endParaRPr lang="en-US" sz="1000" b="1" dirty="0">
              <a:solidFill>
                <a:schemeClr val="tx1"/>
              </a:solidFill>
            </a:endParaRPr>
          </a:p>
        </p:txBody>
      </p:sp>
    </p:spTree>
    <p:extLst>
      <p:ext uri="{BB962C8B-B14F-4D97-AF65-F5344CB8AC3E}">
        <p14:creationId xmlns:p14="http://schemas.microsoft.com/office/powerpoint/2010/main" val="2483950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712" y="404664"/>
            <a:ext cx="11016604" cy="863601"/>
          </a:xfrm>
        </p:spPr>
        <p:txBody>
          <a:bodyPr>
            <a:normAutofit/>
          </a:bodyPr>
          <a:lstStyle/>
          <a:p>
            <a:pPr algn="ctr"/>
            <a:r>
              <a:rPr lang="en-US" sz="4000" b="1" dirty="0" smtClean="0">
                <a:solidFill>
                  <a:schemeClr val="tx1"/>
                </a:solidFill>
                <a:latin typeface="Calibri" panose="020F0502020204030204" pitchFamily="34" charset="0"/>
                <a:cs typeface="Calibri" panose="020F0502020204030204" pitchFamily="34" charset="0"/>
              </a:rPr>
              <a:t>                    </a:t>
            </a:r>
            <a:r>
              <a:rPr lang="en-US" sz="4000" b="1" u="sng" dirty="0" smtClean="0">
                <a:solidFill>
                  <a:schemeClr val="tx1"/>
                </a:solidFill>
                <a:latin typeface="Calibri" panose="020F0502020204030204" pitchFamily="34" charset="0"/>
                <a:cs typeface="Calibri" panose="020F0502020204030204" pitchFamily="34" charset="0"/>
              </a:rPr>
              <a:t>Classes and Subnet mask in  IPv4</a:t>
            </a:r>
            <a:endParaRPr lang="en-US" sz="4000" b="1" u="sng"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818168" y="1844824"/>
            <a:ext cx="3605011" cy="4381992"/>
          </a:xfrm>
        </p:spPr>
        <p:txBody>
          <a:bodyPr>
            <a:normAutofit/>
          </a:bodyPr>
          <a:lstStyle/>
          <a:p>
            <a:pPr>
              <a:lnSpc>
                <a:spcPct val="150000"/>
              </a:lnSpc>
            </a:pPr>
            <a:r>
              <a:rPr lang="en-US" sz="2400" dirty="0" smtClean="0">
                <a:latin typeface="Calibri" panose="020F0502020204030204" pitchFamily="34" charset="0"/>
                <a:cs typeface="Calibri" panose="020F0502020204030204" pitchFamily="34" charset="0"/>
              </a:rPr>
              <a:t>Class A : 0-127                </a:t>
            </a:r>
          </a:p>
          <a:p>
            <a:pPr>
              <a:lnSpc>
                <a:spcPct val="150000"/>
              </a:lnSpc>
            </a:pPr>
            <a:r>
              <a:rPr lang="en-US" sz="2400" dirty="0" smtClean="0">
                <a:latin typeface="Calibri" panose="020F0502020204030204" pitchFamily="34" charset="0"/>
                <a:cs typeface="Calibri" panose="020F0502020204030204" pitchFamily="34" charset="0"/>
              </a:rPr>
              <a:t>Class B : 128-191             </a:t>
            </a:r>
          </a:p>
          <a:p>
            <a:pPr>
              <a:lnSpc>
                <a:spcPct val="150000"/>
              </a:lnSpc>
            </a:pPr>
            <a:r>
              <a:rPr lang="en-US" sz="2400" dirty="0" smtClean="0">
                <a:latin typeface="Calibri" panose="020F0502020204030204" pitchFamily="34" charset="0"/>
                <a:cs typeface="Calibri" panose="020F0502020204030204" pitchFamily="34" charset="0"/>
              </a:rPr>
              <a:t>Class C : 192-223</a:t>
            </a:r>
          </a:p>
          <a:p>
            <a:pPr>
              <a:lnSpc>
                <a:spcPct val="150000"/>
              </a:lnSpc>
            </a:pPr>
            <a:r>
              <a:rPr lang="en-US" sz="2400" dirty="0" smtClean="0">
                <a:latin typeface="Calibri" panose="020F0502020204030204" pitchFamily="34" charset="0"/>
                <a:cs typeface="Calibri" panose="020F0502020204030204" pitchFamily="34" charset="0"/>
              </a:rPr>
              <a:t>Class D : 224-239</a:t>
            </a:r>
          </a:p>
          <a:p>
            <a:pPr>
              <a:lnSpc>
                <a:spcPct val="150000"/>
              </a:lnSpc>
            </a:pPr>
            <a:r>
              <a:rPr lang="en-US" sz="2400" dirty="0" smtClean="0">
                <a:latin typeface="Calibri" panose="020F0502020204030204" pitchFamily="34" charset="0"/>
                <a:cs typeface="Calibri" panose="020F0502020204030204" pitchFamily="34" charset="0"/>
              </a:rPr>
              <a:t>Class E : 240-255</a:t>
            </a:r>
          </a:p>
          <a:p>
            <a:endParaRPr lang="en-US" sz="2400" dirty="0">
              <a:latin typeface="Calibri" panose="020F0502020204030204" pitchFamily="34" charset="0"/>
              <a:cs typeface="Calibri" panose="020F0502020204030204" pitchFamily="34" charset="0"/>
            </a:endParaRPr>
          </a:p>
        </p:txBody>
      </p:sp>
      <p:sp>
        <p:nvSpPr>
          <p:cNvPr id="4" name="Content Placeholder 2"/>
          <p:cNvSpPr txBox="1">
            <a:spLocks/>
          </p:cNvSpPr>
          <p:nvPr/>
        </p:nvSpPr>
        <p:spPr>
          <a:xfrm>
            <a:off x="6744072" y="1772816"/>
            <a:ext cx="3605011" cy="4381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smtClean="0">
                <a:latin typeface="Calibri" panose="020F0502020204030204" pitchFamily="34" charset="0"/>
                <a:cs typeface="Calibri" panose="020F0502020204030204" pitchFamily="34" charset="0"/>
              </a:rPr>
              <a:t>255.0.0.0</a:t>
            </a:r>
          </a:p>
          <a:p>
            <a:pPr marL="0" indent="0">
              <a:lnSpc>
                <a:spcPct val="150000"/>
              </a:lnSpc>
              <a:buNone/>
            </a:pPr>
            <a:r>
              <a:rPr lang="en-US" sz="2400" dirty="0" smtClean="0">
                <a:latin typeface="Calibri" panose="020F0502020204030204" pitchFamily="34" charset="0"/>
                <a:cs typeface="Calibri" panose="020F0502020204030204" pitchFamily="34" charset="0"/>
              </a:rPr>
              <a:t>255.255.0.0</a:t>
            </a:r>
          </a:p>
          <a:p>
            <a:pPr marL="0" indent="0">
              <a:lnSpc>
                <a:spcPct val="150000"/>
              </a:lnSpc>
              <a:buNone/>
            </a:pPr>
            <a:r>
              <a:rPr lang="en-US" sz="2400" dirty="0" smtClean="0">
                <a:latin typeface="Calibri" panose="020F0502020204030204" pitchFamily="34" charset="0"/>
                <a:cs typeface="Calibri" panose="020F0502020204030204" pitchFamily="34" charset="0"/>
              </a:rPr>
              <a:t>255.255.255.0</a:t>
            </a:r>
          </a:p>
          <a:p>
            <a:pPr marL="0" indent="0">
              <a:lnSpc>
                <a:spcPct val="150000"/>
              </a:lnSpc>
              <a:buNone/>
            </a:pPr>
            <a:r>
              <a:rPr lang="en-US" sz="2400" dirty="0" smtClean="0">
                <a:latin typeface="Calibri" panose="020F0502020204030204" pitchFamily="34" charset="0"/>
                <a:cs typeface="Calibri" panose="020F0502020204030204" pitchFamily="34" charset="0"/>
              </a:rPr>
              <a:t>N/A</a:t>
            </a:r>
          </a:p>
          <a:p>
            <a:pPr marL="0" indent="0">
              <a:lnSpc>
                <a:spcPct val="150000"/>
              </a:lnSpc>
              <a:buNone/>
            </a:pPr>
            <a:r>
              <a:rPr lang="en-US" sz="2400" dirty="0" smtClean="0">
                <a:latin typeface="Calibri" panose="020F0502020204030204" pitchFamily="34" charset="0"/>
                <a:cs typeface="Calibri" panose="020F0502020204030204" pitchFamily="34" charset="0"/>
              </a:rPr>
              <a:t>N/A</a:t>
            </a:r>
          </a:p>
          <a:p>
            <a:pPr>
              <a:lnSpc>
                <a:spcPct val="150000"/>
              </a:lnSpc>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718447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p:cTn id="4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2" dur="500"/>
                                        <p:tgtEl>
                                          <p:spTgt spid="3">
                                            <p:txEl>
                                              <p:pRg st="4" end="4"/>
                                            </p:txEl>
                                          </p:spTgt>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u="sng" dirty="0" smtClean="0">
                <a:solidFill>
                  <a:schemeClr val="tx1"/>
                </a:solidFill>
                <a:latin typeface="Calibri" panose="020F0502020204030204" pitchFamily="34" charset="0"/>
                <a:cs typeface="Calibri" panose="020F0502020204030204" pitchFamily="34" charset="0"/>
              </a:rPr>
              <a:t>IPv4 Header Format</a:t>
            </a:r>
            <a:endParaRPr lang="en-US" sz="4000" b="1" u="sng" dirty="0">
              <a:solidFill>
                <a:schemeClr val="tx1"/>
              </a:solidFill>
              <a:latin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9536" y="1484784"/>
            <a:ext cx="7725703" cy="4632839"/>
          </a:xfrm>
        </p:spPr>
      </p:pic>
    </p:spTree>
    <p:extLst>
      <p:ext uri="{BB962C8B-B14F-4D97-AF65-F5344CB8AC3E}">
        <p14:creationId xmlns:p14="http://schemas.microsoft.com/office/powerpoint/2010/main" val="30046219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2964" t="2466" r="2222" b="2593"/>
          <a:stretch/>
        </p:blipFill>
        <p:spPr>
          <a:xfrm>
            <a:off x="479376" y="1196751"/>
            <a:ext cx="4608512" cy="5040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4439816" y="116632"/>
            <a:ext cx="2994731" cy="707886"/>
          </a:xfrm>
          <a:prstGeom prst="rect">
            <a:avLst/>
          </a:prstGeom>
          <a:noFill/>
        </p:spPr>
        <p:txBody>
          <a:bodyPr wrap="none" rtlCol="0">
            <a:spAutoFit/>
          </a:bodyPr>
          <a:lstStyle/>
          <a:p>
            <a:r>
              <a:rPr lang="en-US" sz="4000" b="1" u="sng" dirty="0" smtClean="0">
                <a:solidFill>
                  <a:schemeClr val="accent1"/>
                </a:solidFill>
                <a:latin typeface="Calibri" panose="020F0502020204030204" pitchFamily="34" charset="0"/>
                <a:cs typeface="Calibri" panose="020F0502020204030204" pitchFamily="34" charset="0"/>
              </a:rPr>
              <a:t>DHCP header</a:t>
            </a:r>
            <a:endParaRPr lang="en-US" sz="4000" b="1" u="sng" dirty="0">
              <a:solidFill>
                <a:schemeClr val="accent1"/>
              </a:solidFill>
              <a:latin typeface="Calibri" panose="020F0502020204030204" pitchFamily="34" charset="0"/>
              <a:cs typeface="Calibri" panose="020F0502020204030204" pitchFamily="34" charset="0"/>
            </a:endParaRPr>
          </a:p>
        </p:txBody>
      </p:sp>
      <p:sp>
        <p:nvSpPr>
          <p:cNvPr id="4" name="TextBox 3"/>
          <p:cNvSpPr txBox="1"/>
          <p:nvPr/>
        </p:nvSpPr>
        <p:spPr>
          <a:xfrm>
            <a:off x="5375920" y="1085542"/>
            <a:ext cx="6696744" cy="5262979"/>
          </a:xfrm>
          <a:prstGeom prst="rect">
            <a:avLst/>
          </a:prstGeom>
          <a:noFill/>
        </p:spPr>
        <p:txBody>
          <a:bodyPr wrap="square" rtlCol="0">
            <a:spAutoFit/>
          </a:bodyPr>
          <a:lstStyle/>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Operation code: </a:t>
            </a:r>
            <a:r>
              <a:rPr lang="en-US" sz="1600" dirty="0" smtClean="0">
                <a:solidFill>
                  <a:schemeClr val="tx2">
                    <a:lumMod val="75000"/>
                  </a:schemeClr>
                </a:solidFill>
                <a:latin typeface="Calibri" panose="020F0502020204030204" pitchFamily="34" charset="0"/>
                <a:cs typeface="Calibri" panose="020F0502020204030204" pitchFamily="34" charset="0"/>
              </a:rPr>
              <a:t>This is 8-bit field defines the type of DHCP packet.</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Hardware type: </a:t>
            </a:r>
            <a:r>
              <a:rPr lang="en-US" sz="1600" dirty="0" smtClean="0">
                <a:solidFill>
                  <a:schemeClr val="tx2">
                    <a:lumMod val="75000"/>
                  </a:schemeClr>
                </a:solidFill>
                <a:latin typeface="Calibri" panose="020F0502020204030204" pitchFamily="34" charset="0"/>
                <a:cs typeface="Calibri" panose="020F0502020204030204" pitchFamily="34" charset="0"/>
              </a:rPr>
              <a:t>Defines the type of Physical network.</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Hardware length</a:t>
            </a:r>
            <a:r>
              <a:rPr lang="en-US" sz="1600" dirty="0" smtClean="0">
                <a:solidFill>
                  <a:schemeClr val="tx2">
                    <a:lumMod val="75000"/>
                  </a:schemeClr>
                </a:solidFill>
                <a:latin typeface="Calibri" panose="020F0502020204030204" pitchFamily="34" charset="0"/>
                <a:cs typeface="Calibri" panose="020F0502020204030204" pitchFamily="34" charset="0"/>
              </a:rPr>
              <a:t>: defines the length of the physical address in bytes.</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Hop count: </a:t>
            </a:r>
            <a:r>
              <a:rPr lang="en-US" sz="1600" dirty="0" smtClean="0">
                <a:solidFill>
                  <a:schemeClr val="tx2">
                    <a:lumMod val="75000"/>
                  </a:schemeClr>
                </a:solidFill>
                <a:latin typeface="Calibri" panose="020F0502020204030204" pitchFamily="34" charset="0"/>
                <a:cs typeface="Calibri" panose="020F0502020204030204" pitchFamily="34" charset="0"/>
              </a:rPr>
              <a:t>Defines the maximum number of hops the packet can travel.</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Transition ID: </a:t>
            </a:r>
            <a:r>
              <a:rPr lang="en-US" sz="1600" dirty="0" smtClean="0">
                <a:solidFill>
                  <a:schemeClr val="tx2">
                    <a:lumMod val="75000"/>
                  </a:schemeClr>
                </a:solidFill>
                <a:latin typeface="Calibri" panose="020F0502020204030204" pitchFamily="34" charset="0"/>
                <a:cs typeface="Calibri" panose="020F0502020204030204" pitchFamily="34" charset="0"/>
              </a:rPr>
              <a:t>The transaction Identification is set by the client and is used to match a reply with the request.  </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Number of seconds</a:t>
            </a:r>
            <a:r>
              <a:rPr lang="en-US" sz="1600" u="sng" dirty="0" smtClean="0">
                <a:solidFill>
                  <a:schemeClr val="tx2">
                    <a:lumMod val="75000"/>
                  </a:schemeClr>
                </a:solidFill>
                <a:latin typeface="Calibri" panose="020F0502020204030204" pitchFamily="34" charset="0"/>
                <a:cs typeface="Calibri" panose="020F0502020204030204" pitchFamily="34" charset="0"/>
              </a:rPr>
              <a:t>: </a:t>
            </a:r>
            <a:r>
              <a:rPr lang="en-US" sz="1600" dirty="0" smtClean="0">
                <a:solidFill>
                  <a:schemeClr val="tx2">
                    <a:lumMod val="75000"/>
                  </a:schemeClr>
                </a:solidFill>
                <a:latin typeface="Calibri" panose="020F0502020204030204" pitchFamily="34" charset="0"/>
                <a:cs typeface="Calibri" panose="020F0502020204030204" pitchFamily="34" charset="0"/>
              </a:rPr>
              <a:t>The number of seconds elapsed since the time the client started to boot.</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Flag</a:t>
            </a:r>
            <a:r>
              <a:rPr lang="en-US" sz="1600" u="sng" dirty="0" smtClean="0">
                <a:solidFill>
                  <a:schemeClr val="tx2">
                    <a:lumMod val="75000"/>
                  </a:schemeClr>
                </a:solidFill>
                <a:latin typeface="Calibri" panose="020F0502020204030204" pitchFamily="34" charset="0"/>
                <a:cs typeface="Calibri" panose="020F0502020204030204" pitchFamily="34" charset="0"/>
              </a:rPr>
              <a:t>: </a:t>
            </a:r>
            <a:r>
              <a:rPr lang="en-US" sz="1600" dirty="0" smtClean="0">
                <a:solidFill>
                  <a:schemeClr val="tx2">
                    <a:lumMod val="75000"/>
                  </a:schemeClr>
                </a:solidFill>
                <a:latin typeface="Calibri" panose="020F0502020204030204" pitchFamily="34" charset="0"/>
                <a:cs typeface="Calibri" panose="020F0502020204030204" pitchFamily="34" charset="0"/>
              </a:rPr>
              <a:t>Flag is in which only the left most bit is used and the rest of its bits should be 0s. It specifies a forced broadcast reply from the server.</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Client IP address</a:t>
            </a:r>
            <a:r>
              <a:rPr lang="en-US" sz="1600" dirty="0" smtClean="0">
                <a:solidFill>
                  <a:schemeClr val="tx2">
                    <a:lumMod val="75000"/>
                  </a:schemeClr>
                </a:solidFill>
                <a:latin typeface="Calibri" panose="020F0502020204030204" pitchFamily="34" charset="0"/>
                <a:cs typeface="Calibri" panose="020F0502020204030204" pitchFamily="34" charset="0"/>
              </a:rPr>
              <a:t>: If the client does not have this information, this field will be 0.</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Your IP address</a:t>
            </a:r>
            <a:r>
              <a:rPr lang="en-US" sz="1600" u="sng" dirty="0" smtClean="0">
                <a:solidFill>
                  <a:schemeClr val="tx2">
                    <a:lumMod val="75000"/>
                  </a:schemeClr>
                </a:solidFill>
                <a:latin typeface="Calibri" panose="020F0502020204030204" pitchFamily="34" charset="0"/>
                <a:cs typeface="Calibri" panose="020F0502020204030204" pitchFamily="34" charset="0"/>
              </a:rPr>
              <a:t>: </a:t>
            </a:r>
            <a:r>
              <a:rPr lang="en-US" sz="1600" dirty="0" smtClean="0">
                <a:solidFill>
                  <a:schemeClr val="tx2">
                    <a:lumMod val="75000"/>
                  </a:schemeClr>
                </a:solidFill>
                <a:latin typeface="Calibri" panose="020F0502020204030204" pitchFamily="34" charset="0"/>
                <a:cs typeface="Calibri" panose="020F0502020204030204" pitchFamily="34" charset="0"/>
              </a:rPr>
              <a:t>it is filled by the server at request of the client.</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Server IP address </a:t>
            </a:r>
            <a:r>
              <a:rPr lang="en-US" sz="1600" dirty="0" smtClean="0">
                <a:solidFill>
                  <a:schemeClr val="tx2">
                    <a:lumMod val="75000"/>
                  </a:schemeClr>
                </a:solidFill>
                <a:latin typeface="Calibri" panose="020F0502020204030204" pitchFamily="34" charset="0"/>
                <a:cs typeface="Calibri" panose="020F0502020204030204" pitchFamily="34" charset="0"/>
              </a:rPr>
              <a:t>: It is filled by the server in a reply message.</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Gateway IP address: </a:t>
            </a:r>
            <a:r>
              <a:rPr lang="en-US" sz="1600" dirty="0" smtClean="0">
                <a:solidFill>
                  <a:schemeClr val="tx2">
                    <a:lumMod val="75000"/>
                  </a:schemeClr>
                </a:solidFill>
                <a:latin typeface="Calibri" panose="020F0502020204030204" pitchFamily="34" charset="0"/>
                <a:cs typeface="Calibri" panose="020F0502020204030204" pitchFamily="34" charset="0"/>
              </a:rPr>
              <a:t>It is IP address of the router. It is filled by the server in a reply message. </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Client hardware address</a:t>
            </a:r>
            <a:r>
              <a:rPr lang="en-US" sz="1600" dirty="0" smtClean="0">
                <a:solidFill>
                  <a:schemeClr val="tx2">
                    <a:lumMod val="75000"/>
                  </a:schemeClr>
                </a:solidFill>
                <a:latin typeface="Calibri" panose="020F0502020204030204" pitchFamily="34" charset="0"/>
                <a:cs typeface="Calibri" panose="020F0502020204030204" pitchFamily="34" charset="0"/>
              </a:rPr>
              <a:t>: this is a physical address of the client. It should be unique.</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Server name</a:t>
            </a:r>
            <a:r>
              <a:rPr lang="en-US" sz="1600" dirty="0" smtClean="0">
                <a:solidFill>
                  <a:schemeClr val="tx2">
                    <a:lumMod val="75000"/>
                  </a:schemeClr>
                </a:solidFill>
                <a:latin typeface="Calibri" panose="020F0502020204030204" pitchFamily="34" charset="0"/>
                <a:cs typeface="Calibri" panose="020F0502020204030204" pitchFamily="34" charset="0"/>
              </a:rPr>
              <a:t>: It is filled by server in a reply packet. </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Boot file system</a:t>
            </a:r>
            <a:r>
              <a:rPr lang="en-US" sz="1600" dirty="0" smtClean="0">
                <a:solidFill>
                  <a:schemeClr val="tx2">
                    <a:lumMod val="75000"/>
                  </a:schemeClr>
                </a:solidFill>
                <a:latin typeface="Calibri" panose="020F0502020204030204" pitchFamily="34" charset="0"/>
                <a:cs typeface="Calibri" panose="020F0502020204030204" pitchFamily="34" charset="0"/>
              </a:rPr>
              <a:t>: It should be a null terminated string.</a:t>
            </a:r>
          </a:p>
          <a:p>
            <a:pPr marL="285750" indent="-285750" algn="just">
              <a:buFont typeface="Wingdings" panose="05000000000000000000" pitchFamily="2" charset="2"/>
              <a:buChar char="v"/>
            </a:pPr>
            <a:r>
              <a:rPr lang="en-US" sz="1600" b="1" u="sng" dirty="0" smtClean="0">
                <a:solidFill>
                  <a:schemeClr val="tx2">
                    <a:lumMod val="75000"/>
                  </a:schemeClr>
                </a:solidFill>
                <a:latin typeface="Calibri" panose="020F0502020204030204" pitchFamily="34" charset="0"/>
                <a:cs typeface="Calibri" panose="020F0502020204030204" pitchFamily="34" charset="0"/>
              </a:rPr>
              <a:t>Options (variable)</a:t>
            </a:r>
            <a:r>
              <a:rPr lang="en-US" sz="1600" dirty="0" smtClean="0">
                <a:solidFill>
                  <a:schemeClr val="tx2">
                    <a:lumMod val="75000"/>
                  </a:schemeClr>
                </a:solidFill>
                <a:latin typeface="Calibri" panose="020F0502020204030204" pitchFamily="34" charset="0"/>
                <a:cs typeface="Calibri" panose="020F0502020204030204" pitchFamily="34" charset="0"/>
              </a:rPr>
              <a:t>: For optional parameter.</a:t>
            </a:r>
          </a:p>
        </p:txBody>
      </p:sp>
    </p:spTree>
    <p:extLst>
      <p:ext uri="{BB962C8B-B14F-4D97-AF65-F5344CB8AC3E}">
        <p14:creationId xmlns:p14="http://schemas.microsoft.com/office/powerpoint/2010/main" val="28407957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u="sng" dirty="0" smtClean="0">
                <a:solidFill>
                  <a:schemeClr val="tx1"/>
                </a:solidFill>
                <a:latin typeface="Calibri" panose="020F0502020204030204" pitchFamily="34" charset="0"/>
                <a:cs typeface="Calibri" panose="020F0502020204030204" pitchFamily="34" charset="0"/>
              </a:rPr>
              <a:t>DHCP Address Allocation Mechanism</a:t>
            </a:r>
            <a:endParaRPr lang="en-US" sz="4000" b="1" u="sng"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07988" y="1817687"/>
            <a:ext cx="11370945" cy="5040313"/>
          </a:xfrm>
        </p:spPr>
        <p:txBody>
          <a:bodyPr>
            <a:normAutofit/>
          </a:bodyPr>
          <a:lstStyle/>
          <a:p>
            <a:pPr marL="342900" indent="-342900"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two main functions of the Dynamic Host Configuration Protocol are to provide a mechanism for assigning addresses to hosts, and a method by which clients can request addresses and other configuration data from servers</a:t>
            </a:r>
            <a:r>
              <a:rPr lang="en-US" sz="2400" dirty="0" smtClean="0">
                <a:latin typeface="Calibri" panose="020F0502020204030204" pitchFamily="34" charset="0"/>
                <a:cs typeface="Calibri" panose="020F0502020204030204" pitchFamily="34" charset="0"/>
              </a:rPr>
              <a:t>.</a:t>
            </a:r>
          </a:p>
          <a:p>
            <a:pPr marL="342900" indent="-342900" algn="just">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DHCP standard includes three different address allocation </a:t>
            </a:r>
            <a:r>
              <a:rPr lang="en-US" sz="2400" dirty="0" smtClean="0">
                <a:latin typeface="Calibri" panose="020F0502020204030204" pitchFamily="34" charset="0"/>
                <a:cs typeface="Calibri" panose="020F0502020204030204" pitchFamily="34" charset="0"/>
              </a:rPr>
              <a:t>mechanisms.</a:t>
            </a:r>
          </a:p>
          <a:p>
            <a:pPr algn="just"/>
            <a:endParaRPr lang="en-US" sz="2400" dirty="0" smtClean="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1)</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Manual </a:t>
            </a:r>
            <a:r>
              <a:rPr lang="en-US" sz="2400" dirty="0" smtClean="0">
                <a:latin typeface="Calibri" panose="020F0502020204030204" pitchFamily="34" charset="0"/>
                <a:cs typeface="Calibri" panose="020F0502020204030204" pitchFamily="34" charset="0"/>
              </a:rPr>
              <a:t>Allocation</a:t>
            </a:r>
          </a:p>
          <a:p>
            <a:pPr marL="342900" indent="-342900" algn="just">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   2) </a:t>
            </a:r>
            <a:r>
              <a:rPr lang="en-US" sz="2400" dirty="0">
                <a:latin typeface="Calibri" panose="020F0502020204030204" pitchFamily="34" charset="0"/>
                <a:cs typeface="Calibri" panose="020F0502020204030204" pitchFamily="34" charset="0"/>
              </a:rPr>
              <a:t>Automatic </a:t>
            </a:r>
            <a:r>
              <a:rPr lang="en-US" sz="2400" dirty="0" smtClean="0">
                <a:latin typeface="Calibri" panose="020F0502020204030204" pitchFamily="34" charset="0"/>
                <a:cs typeface="Calibri" panose="020F0502020204030204" pitchFamily="34" charset="0"/>
              </a:rPr>
              <a:t>Allocation</a:t>
            </a:r>
          </a:p>
          <a:p>
            <a:pPr marL="342900" indent="-342900" algn="just">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   3) </a:t>
            </a:r>
            <a:r>
              <a:rPr lang="en-US" sz="2400" dirty="0">
                <a:latin typeface="Calibri" panose="020F0502020204030204" pitchFamily="34" charset="0"/>
                <a:cs typeface="Calibri" panose="020F0502020204030204" pitchFamily="34" charset="0"/>
              </a:rPr>
              <a:t>Dynamic Allocation</a:t>
            </a:r>
          </a:p>
        </p:txBody>
      </p:sp>
    </p:spTree>
    <p:extLst>
      <p:ext uri="{BB962C8B-B14F-4D97-AF65-F5344CB8AC3E}">
        <p14:creationId xmlns:p14="http://schemas.microsoft.com/office/powerpoint/2010/main" val="10752490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p:cTn id="3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p:cTn id="40"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15580" y="548680"/>
            <a:ext cx="7776864" cy="707886"/>
          </a:xfrm>
          <a:prstGeom prst="rect">
            <a:avLst/>
          </a:prstGeom>
          <a:noFill/>
        </p:spPr>
        <p:txBody>
          <a:bodyPr wrap="square" rtlCol="0">
            <a:spAutoFit/>
          </a:bodyPr>
          <a:lstStyle/>
          <a:p>
            <a:pPr algn="ctr"/>
            <a:r>
              <a:rPr lang="en-US" sz="4000" b="1" u="sng" dirty="0" smtClean="0">
                <a:latin typeface="Calibri" panose="020F0502020204030204" pitchFamily="34" charset="0"/>
                <a:cs typeface="Calibri" panose="020F0502020204030204" pitchFamily="34" charset="0"/>
              </a:rPr>
              <a:t>NEED FOR DYNAMIC ALLOCATION</a:t>
            </a:r>
            <a:endParaRPr lang="en-US" sz="4000" u="sng" dirty="0">
              <a:latin typeface="Calibri" panose="020F0502020204030204" pitchFamily="34" charset="0"/>
              <a:cs typeface="Calibri" panose="020F0502020204030204" pitchFamily="34" charset="0"/>
            </a:endParaRPr>
          </a:p>
        </p:txBody>
      </p:sp>
      <p:sp>
        <p:nvSpPr>
          <p:cNvPr id="4" name="TextBox 3"/>
          <p:cNvSpPr txBox="1"/>
          <p:nvPr/>
        </p:nvSpPr>
        <p:spPr>
          <a:xfrm>
            <a:off x="839416" y="2132856"/>
            <a:ext cx="10729192" cy="3046988"/>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IP address allocation is part of proper network design, which is crucial to the performance and expandability of a network</a:t>
            </a:r>
            <a:r>
              <a:rPr lang="en-US" sz="2400" dirty="0" smtClean="0">
                <a:latin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endParaRPr lang="en-US" sz="2400" dirty="0"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When you define which IP addresses will be on which network, you are not only setting a precedent that will be difficult to change, you are limiting the size of your network. This is because IP networks/subnets have limited sizes. </a:t>
            </a:r>
            <a:endParaRPr lang="en-US" sz="2400" dirty="0" smtClean="0">
              <a:latin typeface="Calibri" panose="020F0502020204030204" pitchFamily="34" charset="0"/>
              <a:cs typeface="Calibri" panose="020F0502020204030204" pitchFamily="34" charset="0"/>
            </a:endParaRPr>
          </a:p>
          <a:p>
            <a:pPr algn="just"/>
            <a:endParaRPr lang="en-US" sz="2400" dirty="0">
              <a:latin typeface="Calibri" panose="020F0502020204030204" pitchFamily="34" charset="0"/>
              <a:cs typeface="Calibri" panose="020F0502020204030204" pitchFamily="34" charset="0"/>
            </a:endParaRPr>
          </a:p>
          <a:p>
            <a:r>
              <a:rPr lang="en-US" sz="2400" dirty="0"/>
              <a:t> </a:t>
            </a:r>
            <a:r>
              <a:rPr lang="en-US" sz="2400" dirty="0" smtClean="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30025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720" y="260648"/>
            <a:ext cx="11016604" cy="863601"/>
          </a:xfrm>
        </p:spPr>
        <p:txBody>
          <a:bodyPr>
            <a:normAutofit/>
          </a:bodyPr>
          <a:lstStyle/>
          <a:p>
            <a:pPr algn="ctr"/>
            <a:r>
              <a:rPr lang="en-US" sz="4000" dirty="0" smtClean="0">
                <a:solidFill>
                  <a:schemeClr val="tx1"/>
                </a:solidFill>
                <a:latin typeface="Calibri" panose="020F0502020204030204" pitchFamily="34" charset="0"/>
                <a:cs typeface="Calibri" panose="020F0502020204030204" pitchFamily="34" charset="0"/>
              </a:rPr>
              <a:t>                     </a:t>
            </a:r>
            <a:r>
              <a:rPr lang="en-US" sz="4000" b="1" u="sng" dirty="0" smtClean="0">
                <a:solidFill>
                  <a:schemeClr val="tx1"/>
                </a:solidFill>
                <a:latin typeface="Calibri" panose="020F0502020204030204" pitchFamily="34" charset="0"/>
                <a:cs typeface="Calibri" panose="020F0502020204030204" pitchFamily="34" charset="0"/>
              </a:rPr>
              <a:t>Manual Allocation</a:t>
            </a:r>
            <a:endParaRPr lang="en-US" sz="4000" b="1" u="sng"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07368" y="1817687"/>
            <a:ext cx="11370945" cy="5040313"/>
          </a:xfrm>
        </p:spPr>
        <p:txBody>
          <a:bodyPr>
            <a:normAutofit/>
          </a:bodyPr>
          <a:lstStyle/>
          <a:p>
            <a:pPr marL="457200" indent="-457200" algn="just">
              <a:lnSpc>
                <a:spcPct val="100000"/>
              </a:lnSpc>
              <a:buFont typeface="Wingdings" panose="05000000000000000000" pitchFamily="2" charset="2"/>
              <a:buChar char="Ø"/>
            </a:pPr>
            <a:r>
              <a:rPr lang="en-US" sz="2800" dirty="0">
                <a:latin typeface="Calibri" panose="020F0502020204030204" pitchFamily="34" charset="0"/>
                <a:cs typeface="Calibri" panose="020F0502020204030204" pitchFamily="34" charset="0"/>
              </a:rPr>
              <a:t>Manual allocation is the simplest method, and is equivalent to the method BOOTP uses for address assignment</a:t>
            </a:r>
            <a:r>
              <a:rPr lang="en-US" sz="2800" dirty="0" smtClean="0">
                <a:latin typeface="Calibri" panose="020F0502020204030204" pitchFamily="34" charset="0"/>
                <a:cs typeface="Calibri" panose="020F0502020204030204" pitchFamily="34" charset="0"/>
              </a:rPr>
              <a:t>.</a:t>
            </a:r>
          </a:p>
          <a:p>
            <a:pPr marL="457200" indent="-457200" algn="just">
              <a:lnSpc>
                <a:spcPct val="100000"/>
              </a:lnSpc>
              <a:buFont typeface="Wingdings" panose="05000000000000000000" pitchFamily="2" charset="2"/>
              <a:buChar char="Ø"/>
            </a:pPr>
            <a:endParaRPr lang="en-US" sz="2800" dirty="0" smtClean="0">
              <a:latin typeface="Calibri" panose="020F0502020204030204" pitchFamily="34" charset="0"/>
              <a:cs typeface="Calibri" panose="020F0502020204030204" pitchFamily="34" charset="0"/>
            </a:endParaRPr>
          </a:p>
          <a:p>
            <a:pPr marL="457200" indent="-457200" algn="just">
              <a:lnSpc>
                <a:spcPct val="100000"/>
              </a:lnSpc>
              <a:buFont typeface="Wingdings" panose="05000000000000000000" pitchFamily="2" charset="2"/>
              <a:buChar char="Ø"/>
            </a:pPr>
            <a:r>
              <a:rPr lang="en-US" sz="2800" dirty="0">
                <a:latin typeface="Calibri" panose="020F0502020204030204" pitchFamily="34" charset="0"/>
                <a:cs typeface="Calibri" panose="020F0502020204030204" pitchFamily="34" charset="0"/>
              </a:rPr>
              <a:t>Each device has an address that an administrator gives it ahead of time, and all DHCP does is look up the address in a table and send it to the client for which it is </a:t>
            </a:r>
            <a:r>
              <a:rPr lang="en-US" sz="2800" dirty="0" smtClean="0">
                <a:latin typeface="Calibri" panose="020F0502020204030204" pitchFamily="34" charset="0"/>
                <a:cs typeface="Calibri" panose="020F0502020204030204" pitchFamily="34" charset="0"/>
              </a:rPr>
              <a:t>intended.</a:t>
            </a:r>
          </a:p>
          <a:p>
            <a:pPr marL="457200" indent="-457200" algn="just">
              <a:lnSpc>
                <a:spcPct val="100000"/>
              </a:lnSpc>
              <a:buFont typeface="Wingdings" panose="05000000000000000000" pitchFamily="2" charset="2"/>
              <a:buChar char="Ø"/>
            </a:pPr>
            <a:endParaRPr lang="en-US" sz="2800" dirty="0" smtClean="0">
              <a:latin typeface="Calibri" panose="020F0502020204030204" pitchFamily="34" charset="0"/>
              <a:cs typeface="Calibri" panose="020F0502020204030204" pitchFamily="34" charset="0"/>
            </a:endParaRPr>
          </a:p>
          <a:p>
            <a:pPr marL="457200" indent="-457200" algn="just">
              <a:lnSpc>
                <a:spcPct val="100000"/>
              </a:lnSpc>
              <a:buFont typeface="Wingdings" panose="05000000000000000000" pitchFamily="2" charset="2"/>
              <a:buChar char="Ø"/>
            </a:pPr>
            <a:r>
              <a:rPr lang="en-US" sz="2800" dirty="0">
                <a:latin typeface="Calibri" panose="020F0502020204030204" pitchFamily="34" charset="0"/>
                <a:cs typeface="Calibri" panose="020F0502020204030204" pitchFamily="34" charset="0"/>
              </a:rPr>
              <a:t>This technique makes the most sense for devices that are “mainstays” of the network, such as servers and routers.</a:t>
            </a:r>
          </a:p>
        </p:txBody>
      </p:sp>
    </p:spTree>
    <p:extLst>
      <p:ext uri="{BB962C8B-B14F-4D97-AF65-F5344CB8AC3E}">
        <p14:creationId xmlns:p14="http://schemas.microsoft.com/office/powerpoint/2010/main" val="977117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067" y="260648"/>
            <a:ext cx="11016604" cy="863601"/>
          </a:xfrm>
        </p:spPr>
        <p:txBody>
          <a:bodyPr>
            <a:normAutofit/>
          </a:bodyPr>
          <a:lstStyle/>
          <a:p>
            <a:pPr algn="ctr"/>
            <a:r>
              <a:rPr lang="en-US" sz="4000" b="1" u="sng" dirty="0" smtClean="0">
                <a:solidFill>
                  <a:schemeClr val="tx1"/>
                </a:solidFill>
                <a:latin typeface="Calibri" panose="020F0502020204030204" pitchFamily="34" charset="0"/>
                <a:cs typeface="Calibri" panose="020F0502020204030204" pitchFamily="34" charset="0"/>
              </a:rPr>
              <a:t>Dynamic Allocation</a:t>
            </a:r>
            <a:endParaRPr lang="en-US" sz="4000" b="1" u="sng"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13067" y="1628800"/>
            <a:ext cx="11370945" cy="5040313"/>
          </a:xfrm>
        </p:spPr>
        <p:txBody>
          <a:bodyPr>
            <a:normAutofit/>
          </a:bodyPr>
          <a:lstStyle/>
          <a:p>
            <a:pPr marL="342900" indent="-342900" algn="just">
              <a:lnSpc>
                <a:spcPct val="10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 An administrator sets up a </a:t>
            </a:r>
            <a:r>
              <a:rPr lang="en-US" sz="2400" i="1" dirty="0">
                <a:latin typeface="Calibri" panose="020F0502020204030204" pitchFamily="34" charset="0"/>
                <a:cs typeface="Calibri" panose="020F0502020204030204" pitchFamily="34" charset="0"/>
              </a:rPr>
              <a:t>pool</a:t>
            </a:r>
            <a:r>
              <a:rPr lang="en-US" sz="2400" dirty="0">
                <a:latin typeface="Calibri" panose="020F0502020204030204" pitchFamily="34" charset="0"/>
                <a:cs typeface="Calibri" panose="020F0502020204030204" pitchFamily="34" charset="0"/>
              </a:rPr>
              <a:t> (usually a range or set of ranges) of IP addresses that are available for use</a:t>
            </a:r>
            <a:r>
              <a:rPr lang="en-US" sz="2400" dirty="0" smtClean="0">
                <a:latin typeface="Calibri" panose="020F0502020204030204" pitchFamily="34" charset="0"/>
                <a:cs typeface="Calibri" panose="020F0502020204030204" pitchFamily="34" charset="0"/>
              </a:rPr>
              <a:t>.</a:t>
            </a:r>
          </a:p>
          <a:p>
            <a:pPr marL="342900" indent="-342900" algn="just">
              <a:lnSpc>
                <a:spcPct val="10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 Each client that is configured to use DHCP contacts the server when it needs an IP address</a:t>
            </a:r>
            <a:r>
              <a:rPr lang="en-US" sz="2400" dirty="0" smtClean="0">
                <a:latin typeface="Calibri" panose="020F0502020204030204" pitchFamily="34" charset="0"/>
                <a:cs typeface="Calibri" panose="020F0502020204030204" pitchFamily="34" charset="0"/>
              </a:rPr>
              <a:t>.</a:t>
            </a:r>
          </a:p>
          <a:p>
            <a:pPr marL="342900" indent="-342900" algn="just">
              <a:lnSpc>
                <a:spcPct val="10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 The server keeps track of which IP addresses are already assigned, and leases one of the free addresses from the pool to the client</a:t>
            </a:r>
            <a:r>
              <a:rPr lang="en-US" sz="2400" dirty="0" smtClean="0">
                <a:latin typeface="Calibri" panose="020F0502020204030204" pitchFamily="34" charset="0"/>
                <a:cs typeface="Calibri" panose="020F0502020204030204" pitchFamily="34" charset="0"/>
              </a:rPr>
              <a:t>.</a:t>
            </a:r>
          </a:p>
          <a:p>
            <a:pPr marL="342900" indent="-342900" algn="just">
              <a:lnSpc>
                <a:spcPct val="10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server decides the amount of time that the lease will last. When the time expires, the client must either request permission to keep using the address (renewing the lease) or must get a new one.</a:t>
            </a:r>
          </a:p>
        </p:txBody>
      </p:sp>
    </p:spTree>
    <p:extLst>
      <p:ext uri="{BB962C8B-B14F-4D97-AF65-F5344CB8AC3E}">
        <p14:creationId xmlns:p14="http://schemas.microsoft.com/office/powerpoint/2010/main" val="14350655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u="sng" dirty="0" smtClean="0">
                <a:solidFill>
                  <a:schemeClr val="tx1"/>
                </a:solidFill>
                <a:latin typeface="Calibri" panose="020F0502020204030204" pitchFamily="34" charset="0"/>
                <a:cs typeface="Calibri" panose="020F0502020204030204" pitchFamily="34" charset="0"/>
              </a:rPr>
              <a:t>Benefits Of Dynamic Allocation</a:t>
            </a:r>
            <a:endParaRPr lang="en-US" sz="4000" b="1" u="sng"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07988" y="2132856"/>
            <a:ext cx="11370945" cy="5040313"/>
          </a:xfrm>
        </p:spPr>
        <p:txBody>
          <a:bodyPr>
            <a:normAutofit/>
          </a:bodyPr>
          <a:lstStyle/>
          <a:p>
            <a:pPr marL="457200" indent="-457200">
              <a:lnSpc>
                <a:spcPct val="10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Automation</a:t>
            </a:r>
          </a:p>
          <a:p>
            <a:pPr marL="457200" indent="-457200">
              <a:lnSpc>
                <a:spcPct val="10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457200" indent="-457200">
              <a:lnSpc>
                <a:spcPct val="10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Centralized </a:t>
            </a:r>
            <a:r>
              <a:rPr lang="en-US" sz="2400" dirty="0" smtClean="0">
                <a:latin typeface="Calibri" panose="020F0502020204030204" pitchFamily="34" charset="0"/>
                <a:cs typeface="Calibri" panose="020F0502020204030204" pitchFamily="34" charset="0"/>
              </a:rPr>
              <a:t>Management</a:t>
            </a:r>
          </a:p>
          <a:p>
            <a:pPr marL="457200" indent="-457200">
              <a:lnSpc>
                <a:spcPct val="10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457200" indent="-457200">
              <a:lnSpc>
                <a:spcPct val="10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Address Reuse and </a:t>
            </a:r>
            <a:r>
              <a:rPr lang="en-US" sz="2400" dirty="0" smtClean="0">
                <a:latin typeface="Calibri" panose="020F0502020204030204" pitchFamily="34" charset="0"/>
                <a:cs typeface="Calibri" panose="020F0502020204030204" pitchFamily="34" charset="0"/>
              </a:rPr>
              <a:t>Sharing</a:t>
            </a:r>
          </a:p>
          <a:p>
            <a:pPr marL="457200" indent="-457200">
              <a:lnSpc>
                <a:spcPct val="10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457200" indent="-457200">
              <a:lnSpc>
                <a:spcPct val="10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Portability and </a:t>
            </a:r>
            <a:r>
              <a:rPr lang="en-US" sz="2400" dirty="0" smtClean="0">
                <a:latin typeface="Calibri" panose="020F0502020204030204" pitchFamily="34" charset="0"/>
                <a:cs typeface="Calibri" panose="020F0502020204030204" pitchFamily="34" charset="0"/>
              </a:rPr>
              <a:t>Universality</a:t>
            </a:r>
          </a:p>
          <a:p>
            <a:pPr marL="457200" indent="-457200">
              <a:lnSpc>
                <a:spcPct val="10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457200" indent="-457200">
              <a:lnSpc>
                <a:spcPct val="10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Conflict Avoidance</a:t>
            </a:r>
          </a:p>
        </p:txBody>
      </p:sp>
    </p:spTree>
    <p:extLst>
      <p:ext uri="{BB962C8B-B14F-4D97-AF65-F5344CB8AC3E}">
        <p14:creationId xmlns:p14="http://schemas.microsoft.com/office/powerpoint/2010/main" val="11722531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p:cTn id="3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p:cTn id="40"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tx1"/>
                </a:solidFill>
                <a:latin typeface="Calibri" panose="020F0502020204030204" pitchFamily="34" charset="0"/>
                <a:cs typeface="Calibri" panose="020F0502020204030204" pitchFamily="34" charset="0"/>
              </a:rPr>
              <a:t>		     </a:t>
            </a:r>
            <a:r>
              <a:rPr lang="en-US" sz="4000" b="1" u="sng" dirty="0" smtClean="0">
                <a:solidFill>
                  <a:schemeClr val="tx1"/>
                </a:solidFill>
                <a:latin typeface="Calibri" panose="020F0502020204030204" pitchFamily="34" charset="0"/>
                <a:cs typeface="Calibri" panose="020F0502020204030204" pitchFamily="34" charset="0"/>
              </a:rPr>
              <a:t>Automatic Allocation</a:t>
            </a:r>
            <a:endParaRPr lang="en-US" sz="4000" b="1" u="sng"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07988" y="1988840"/>
            <a:ext cx="11370945" cy="5040313"/>
          </a:xfrm>
        </p:spPr>
        <p:txBody>
          <a:bodyPr>
            <a:normAutofit/>
          </a:bodyPr>
          <a:lstStyle/>
          <a:p>
            <a:pPr marL="342900" indent="-342900" algn="just">
              <a:lnSpc>
                <a:spcPct val="10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It can </a:t>
            </a:r>
            <a:r>
              <a:rPr lang="en-US" sz="2400" dirty="0">
                <a:latin typeface="Calibri" panose="020F0502020204030204" pitchFamily="34" charset="0"/>
                <a:cs typeface="Calibri" panose="020F0502020204030204" pitchFamily="34" charset="0"/>
              </a:rPr>
              <a:t>be used in cases where there are enough IP addresses for each device that may connect to the network, but where devices don't really care what IP address they </a:t>
            </a:r>
            <a:r>
              <a:rPr lang="en-US" sz="2400" dirty="0" smtClean="0">
                <a:latin typeface="Calibri" panose="020F0502020204030204" pitchFamily="34" charset="0"/>
                <a:cs typeface="Calibri" panose="020F0502020204030204" pitchFamily="34" charset="0"/>
              </a:rPr>
              <a:t>use.</a:t>
            </a:r>
          </a:p>
          <a:p>
            <a:pPr marL="342900" indent="-342900" algn="just">
              <a:lnSpc>
                <a:spcPct val="10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342900" indent="-342900" algn="just">
              <a:lnSpc>
                <a:spcPct val="10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Once an address is assigned to a client, that device will keep using </a:t>
            </a:r>
            <a:r>
              <a:rPr lang="en-US" sz="2400" dirty="0" smtClean="0">
                <a:latin typeface="Calibri" panose="020F0502020204030204" pitchFamily="34" charset="0"/>
                <a:cs typeface="Calibri" panose="020F0502020204030204" pitchFamily="34" charset="0"/>
              </a:rPr>
              <a:t>it.</a:t>
            </a:r>
          </a:p>
          <a:p>
            <a:pPr marL="342900" indent="-342900" algn="just">
              <a:lnSpc>
                <a:spcPct val="10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342900" indent="-342900" algn="just">
              <a:lnSpc>
                <a:spcPct val="10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Automatic allocation can be considered a “special case” of dynamic </a:t>
            </a:r>
            <a:r>
              <a:rPr lang="en-US" sz="2400" dirty="0" smtClean="0">
                <a:latin typeface="Calibri" panose="020F0502020204030204" pitchFamily="34" charset="0"/>
                <a:cs typeface="Calibri" panose="020F0502020204030204" pitchFamily="34" charset="0"/>
              </a:rPr>
              <a:t>allocation.</a:t>
            </a:r>
          </a:p>
          <a:p>
            <a:pPr marL="342900" indent="-342900" algn="just">
              <a:lnSpc>
                <a:spcPct val="10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342900" indent="-342900" algn="just">
              <a:lnSpc>
                <a:spcPct val="10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a:t>
            </a:r>
            <a:r>
              <a:rPr lang="en-US" sz="2400" dirty="0" smtClean="0">
                <a:latin typeface="Calibri" panose="020F0502020204030204" pitchFamily="34" charset="0"/>
                <a:cs typeface="Calibri" panose="020F0502020204030204" pitchFamily="34" charset="0"/>
              </a:rPr>
              <a:t>t </a:t>
            </a:r>
            <a:r>
              <a:rPr lang="en-US" sz="2400" dirty="0">
                <a:latin typeface="Calibri" panose="020F0502020204030204" pitchFamily="34" charset="0"/>
                <a:cs typeface="Calibri" panose="020F0502020204030204" pitchFamily="34" charset="0"/>
              </a:rPr>
              <a:t>is essentially dynamic allocation where the time limit on the use of the IP address by a client (the lease length) is </a:t>
            </a:r>
            <a:r>
              <a:rPr lang="en-US" sz="2400" dirty="0" smtClean="0">
                <a:latin typeface="Calibri" panose="020F0502020204030204" pitchFamily="34" charset="0"/>
                <a:cs typeface="Calibri" panose="020F0502020204030204" pitchFamily="34" charset="0"/>
              </a:rPr>
              <a:t>forever.</a:t>
            </a:r>
          </a:p>
        </p:txBody>
      </p:sp>
    </p:spTree>
    <p:extLst>
      <p:ext uri="{BB962C8B-B14F-4D97-AF65-F5344CB8AC3E}">
        <p14:creationId xmlns:p14="http://schemas.microsoft.com/office/powerpoint/2010/main" val="1878692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p:cTn id="3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986" y="146184"/>
            <a:ext cx="10515600" cy="1325563"/>
          </a:xfrm>
        </p:spPr>
        <p:txBody>
          <a:bodyPr>
            <a:normAutofit/>
          </a:bodyPr>
          <a:lstStyle/>
          <a:p>
            <a:pPr algn="ctr"/>
            <a:r>
              <a:rPr lang="en-US" sz="4000" b="1" u="sng" dirty="0" smtClean="0">
                <a:solidFill>
                  <a:schemeClr val="tx1"/>
                </a:solidFill>
                <a:latin typeface="Calibri" panose="020F0502020204030204" pitchFamily="34" charset="0"/>
                <a:cs typeface="Calibri" panose="020F0502020204030204" pitchFamily="34" charset="0"/>
              </a:rPr>
              <a:t>Use Of MAC In DHCP</a:t>
            </a:r>
            <a:endParaRPr lang="en-US" sz="4000" b="1" u="sng"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67408" y="1472503"/>
            <a:ext cx="10515600" cy="5032375"/>
          </a:xfrm>
        </p:spPr>
        <p:txBody>
          <a:bodyPr>
            <a:normAutofit/>
          </a:bodyPr>
          <a:lstStyle/>
          <a:p>
            <a:pPr marL="514350" indent="-514350" algn="just">
              <a:lnSpc>
                <a:spcPct val="10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Enable and define an explicit allow list. The DHCP server provides DHCP services only to clients whose MAC addresses are in the allow list. </a:t>
            </a:r>
            <a:endParaRPr lang="en-US" sz="2400" dirty="0" smtClean="0">
              <a:latin typeface="Calibri" panose="020F0502020204030204" pitchFamily="34" charset="0"/>
              <a:cs typeface="Calibri" panose="020F0502020204030204" pitchFamily="34" charset="0"/>
            </a:endParaRPr>
          </a:p>
          <a:p>
            <a:pPr marL="514350" indent="-514350" algn="just">
              <a:lnSpc>
                <a:spcPct val="10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514350" indent="-514350" algn="just">
              <a:lnSpc>
                <a:spcPct val="10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Enable </a:t>
            </a:r>
            <a:r>
              <a:rPr lang="en-US" sz="2400" dirty="0">
                <a:latin typeface="Calibri" panose="020F0502020204030204" pitchFamily="34" charset="0"/>
                <a:cs typeface="Calibri" panose="020F0502020204030204" pitchFamily="34" charset="0"/>
              </a:rPr>
              <a:t>and define an explicit deny list. The DHCP server denies DHCP services only to clients whose MAC addresses are in the deny list. </a:t>
            </a:r>
            <a:endParaRPr lang="en-US" sz="2400" dirty="0" smtClean="0">
              <a:latin typeface="Calibri" panose="020F0502020204030204" pitchFamily="34" charset="0"/>
              <a:cs typeface="Calibri" panose="020F0502020204030204" pitchFamily="34" charset="0"/>
            </a:endParaRPr>
          </a:p>
          <a:p>
            <a:pPr marL="514350" indent="-514350" algn="just">
              <a:lnSpc>
                <a:spcPct val="10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514350" indent="-514350" algn="just">
              <a:lnSpc>
                <a:spcPct val="10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Enable </a:t>
            </a:r>
            <a:r>
              <a:rPr lang="en-US" sz="2400" dirty="0">
                <a:latin typeface="Calibri" panose="020F0502020204030204" pitchFamily="34" charset="0"/>
                <a:cs typeface="Calibri" panose="020F0502020204030204" pitchFamily="34" charset="0"/>
              </a:rPr>
              <a:t>and define an allow list and a block list. The block list has precedence over the allow list</a:t>
            </a:r>
            <a:r>
              <a:rPr lang="en-US" sz="2400" dirty="0" smtClean="0">
                <a:latin typeface="Calibri" panose="020F0502020204030204" pitchFamily="34" charset="0"/>
                <a:cs typeface="Calibri" panose="020F0502020204030204" pitchFamily="34" charset="0"/>
              </a:rPr>
              <a:t>.</a:t>
            </a:r>
          </a:p>
          <a:p>
            <a:pPr algn="just">
              <a:lnSpc>
                <a:spcPct val="100000"/>
              </a:lnSpc>
            </a:pPr>
            <a:endParaRPr lang="en-US" sz="2400" dirty="0" smtClean="0">
              <a:latin typeface="Calibri" panose="020F0502020204030204" pitchFamily="34" charset="0"/>
              <a:cs typeface="Calibri" panose="020F0502020204030204" pitchFamily="34" charset="0"/>
            </a:endParaRPr>
          </a:p>
          <a:p>
            <a:pPr marL="514350" indent="-514350" algn="just">
              <a:lnSpc>
                <a:spcPct val="10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This </a:t>
            </a:r>
            <a:r>
              <a:rPr lang="en-US" sz="2400" dirty="0">
                <a:latin typeface="Calibri" panose="020F0502020204030204" pitchFamily="34" charset="0"/>
                <a:cs typeface="Calibri" panose="020F0502020204030204" pitchFamily="34" charset="0"/>
              </a:rPr>
              <a:t>means that the DHCP server provides DHCP services only to clients whose MAC addresses are in the allow list, provided that no corresponding matches are in the deny list. </a:t>
            </a:r>
          </a:p>
          <a:p>
            <a:pPr marL="514350" indent="-514350" algn="just">
              <a:lnSpc>
                <a:spcPct val="10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540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p:cTn id="3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764704"/>
            <a:ext cx="10058400" cy="5657850"/>
          </a:xfrm>
          <a:prstGeom prst="rect">
            <a:avLst/>
          </a:prstGeom>
        </p:spPr>
      </p:pic>
    </p:spTree>
    <p:extLst>
      <p:ext uri="{BB962C8B-B14F-4D97-AF65-F5344CB8AC3E}">
        <p14:creationId xmlns:p14="http://schemas.microsoft.com/office/powerpoint/2010/main" val="4062455551"/>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Callout 8"/>
          <p:cNvSpPr/>
          <p:nvPr/>
        </p:nvSpPr>
        <p:spPr>
          <a:xfrm>
            <a:off x="377437" y="668091"/>
            <a:ext cx="2160310" cy="859293"/>
          </a:xfrm>
          <a:prstGeom prst="wedgeEllipseCallout">
            <a:avLst>
              <a:gd name="adj1" fmla="val 15194"/>
              <a:gd name="adj2" fmla="val 636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7026" t="18414" r="27645" b="20675"/>
          <a:stretch/>
        </p:blipFill>
        <p:spPr>
          <a:xfrm>
            <a:off x="1298530" y="4808865"/>
            <a:ext cx="1045029" cy="113474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7588" t="4596" r="33732" b="5183"/>
          <a:stretch/>
        </p:blipFill>
        <p:spPr>
          <a:xfrm>
            <a:off x="10581437" y="3102427"/>
            <a:ext cx="1227909" cy="1894114"/>
          </a:xfrm>
          <a:prstGeom prst="rect">
            <a:avLst/>
          </a:prstGeom>
        </p:spPr>
      </p:pic>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7026" t="18414" r="27645" b="20675"/>
          <a:stretch/>
        </p:blipFill>
        <p:spPr>
          <a:xfrm>
            <a:off x="1332404" y="3487782"/>
            <a:ext cx="1045029" cy="1123406"/>
          </a:xfrm>
          <a:prstGeom prst="rect">
            <a:avLst/>
          </a:prstGeom>
        </p:spPr>
      </p:pic>
      <p:sp>
        <p:nvSpPr>
          <p:cNvPr id="10" name="TextBox 9"/>
          <p:cNvSpPr txBox="1"/>
          <p:nvPr/>
        </p:nvSpPr>
        <p:spPr>
          <a:xfrm>
            <a:off x="10072700" y="5164212"/>
            <a:ext cx="1501117" cy="369332"/>
          </a:xfrm>
          <a:prstGeom prst="rect">
            <a:avLst/>
          </a:prstGeom>
          <a:noFill/>
        </p:spPr>
        <p:txBody>
          <a:bodyPr wrap="none" rtlCol="0">
            <a:spAutoFit/>
          </a:bodyPr>
          <a:lstStyle/>
          <a:p>
            <a:r>
              <a:rPr lang="en-IN" b="1" dirty="0" smtClean="0"/>
              <a:t>DHCP SERVER</a:t>
            </a:r>
            <a:endParaRPr lang="en-IN" b="1" dirty="0"/>
          </a:p>
        </p:txBody>
      </p:sp>
      <p:sp>
        <p:nvSpPr>
          <p:cNvPr id="11" name="Oval 10"/>
          <p:cNvSpPr/>
          <p:nvPr/>
        </p:nvSpPr>
        <p:spPr>
          <a:xfrm>
            <a:off x="5198053" y="3866604"/>
            <a:ext cx="366239" cy="3657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p:cNvCxnSpPr/>
          <p:nvPr/>
        </p:nvCxnSpPr>
        <p:spPr>
          <a:xfrm flipV="1">
            <a:off x="2360496" y="4035159"/>
            <a:ext cx="2854494" cy="1326750"/>
          </a:xfrm>
          <a:prstGeom prst="line">
            <a:avLst/>
          </a:prstGeom>
          <a:ln/>
        </p:spPr>
        <p:style>
          <a:lnRef idx="3">
            <a:schemeClr val="dk1"/>
          </a:lnRef>
          <a:fillRef idx="0">
            <a:schemeClr val="dk1"/>
          </a:fillRef>
          <a:effectRef idx="2">
            <a:schemeClr val="dk1"/>
          </a:effectRef>
          <a:fontRef idx="minor">
            <a:schemeClr val="tx1"/>
          </a:fontRef>
        </p:style>
      </p:cxnSp>
      <p:cxnSp>
        <p:nvCxnSpPr>
          <p:cNvPr id="14" name="Straight Connector 13"/>
          <p:cNvCxnSpPr>
            <a:stCxn id="8" idx="3"/>
            <a:endCxn id="11" idx="2"/>
          </p:cNvCxnSpPr>
          <p:nvPr/>
        </p:nvCxnSpPr>
        <p:spPr>
          <a:xfrm>
            <a:off x="2377433" y="4049485"/>
            <a:ext cx="2820620" cy="0"/>
          </a:xfrm>
          <a:prstGeom prst="line">
            <a:avLst/>
          </a:prstGeom>
          <a:ln/>
        </p:spPr>
        <p:style>
          <a:lnRef idx="3">
            <a:schemeClr val="dk1"/>
          </a:lnRef>
          <a:fillRef idx="0">
            <a:schemeClr val="dk1"/>
          </a:fillRef>
          <a:effectRef idx="2">
            <a:schemeClr val="dk1"/>
          </a:effectRef>
          <a:fontRef idx="minor">
            <a:schemeClr val="tx1"/>
          </a:fontRef>
        </p:style>
      </p:cxnSp>
      <p:cxnSp>
        <p:nvCxnSpPr>
          <p:cNvPr id="17" name="Straight Connector 16"/>
          <p:cNvCxnSpPr>
            <a:stCxn id="43" idx="3"/>
            <a:endCxn id="11" idx="2"/>
          </p:cNvCxnSpPr>
          <p:nvPr/>
        </p:nvCxnSpPr>
        <p:spPr>
          <a:xfrm>
            <a:off x="2665137" y="2436409"/>
            <a:ext cx="2532916" cy="1613076"/>
          </a:xfrm>
          <a:prstGeom prst="line">
            <a:avLst/>
          </a:prstGeom>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flipH="1">
            <a:off x="350177" y="892494"/>
            <a:ext cx="2567654" cy="369332"/>
          </a:xfrm>
          <a:prstGeom prst="rect">
            <a:avLst/>
          </a:prstGeom>
          <a:noFill/>
        </p:spPr>
        <p:txBody>
          <a:bodyPr wrap="square" rtlCol="0">
            <a:spAutoFit/>
          </a:bodyPr>
          <a:lstStyle/>
          <a:p>
            <a:r>
              <a:rPr lang="en-IN" b="1" dirty="0" smtClean="0">
                <a:solidFill>
                  <a:schemeClr val="bg1"/>
                </a:solidFill>
              </a:rPr>
              <a:t>Where is DHCP?</a:t>
            </a:r>
            <a:endParaRPr lang="en-IN" b="1" dirty="0">
              <a:solidFill>
                <a:schemeClr val="bg1"/>
              </a:solidFill>
            </a:endParaRPr>
          </a:p>
        </p:txBody>
      </p:sp>
      <p:cxnSp>
        <p:nvCxnSpPr>
          <p:cNvPr id="20" name="Straight Connector 19"/>
          <p:cNvCxnSpPr>
            <a:stCxn id="7" idx="1"/>
            <a:endCxn id="11" idx="6"/>
          </p:cNvCxnSpPr>
          <p:nvPr/>
        </p:nvCxnSpPr>
        <p:spPr>
          <a:xfrm flipH="1">
            <a:off x="5564292" y="4049484"/>
            <a:ext cx="5017145" cy="1"/>
          </a:xfrm>
          <a:prstGeom prst="line">
            <a:avLst/>
          </a:prstGeom>
          <a:ln/>
        </p:spPr>
        <p:style>
          <a:lnRef idx="3">
            <a:schemeClr val="dk1"/>
          </a:lnRef>
          <a:fillRef idx="0">
            <a:schemeClr val="dk1"/>
          </a:fillRef>
          <a:effectRef idx="2">
            <a:schemeClr val="dk1"/>
          </a:effectRef>
          <a:fontRef idx="minor">
            <a:schemeClr val="tx1"/>
          </a:fontRef>
        </p:style>
      </p:cxnSp>
      <p:sp>
        <p:nvSpPr>
          <p:cNvPr id="26" name="TextBox 25"/>
          <p:cNvSpPr txBox="1"/>
          <p:nvPr/>
        </p:nvSpPr>
        <p:spPr>
          <a:xfrm>
            <a:off x="899945" y="2993481"/>
            <a:ext cx="2649340" cy="369332"/>
          </a:xfrm>
          <a:prstGeom prst="rect">
            <a:avLst/>
          </a:prstGeom>
          <a:noFill/>
        </p:spPr>
        <p:txBody>
          <a:bodyPr wrap="square" rtlCol="0">
            <a:spAutoFit/>
          </a:bodyPr>
          <a:lstStyle/>
          <a:p>
            <a:r>
              <a:rPr lang="en-IN" b="1" dirty="0" smtClean="0"/>
              <a:t>New DHCP CLIENT</a:t>
            </a:r>
            <a:endParaRPr lang="en-IN" b="1" dirty="0"/>
          </a:p>
        </p:txBody>
      </p:sp>
      <p:sp>
        <p:nvSpPr>
          <p:cNvPr id="27" name="TextBox 26"/>
          <p:cNvSpPr txBox="1"/>
          <p:nvPr/>
        </p:nvSpPr>
        <p:spPr>
          <a:xfrm>
            <a:off x="944027" y="5874295"/>
            <a:ext cx="1433406" cy="369332"/>
          </a:xfrm>
          <a:prstGeom prst="rect">
            <a:avLst/>
          </a:prstGeom>
          <a:noFill/>
        </p:spPr>
        <p:txBody>
          <a:bodyPr wrap="none" rtlCol="0">
            <a:spAutoFit/>
          </a:bodyPr>
          <a:lstStyle/>
          <a:p>
            <a:r>
              <a:rPr lang="en-IN" b="1" dirty="0" smtClean="0"/>
              <a:t>DHCP CLIENT</a:t>
            </a:r>
            <a:endParaRPr lang="en-IN" b="1" dirty="0"/>
          </a:p>
        </p:txBody>
      </p:sp>
      <p:sp>
        <p:nvSpPr>
          <p:cNvPr id="28" name="TextBox 27"/>
          <p:cNvSpPr txBox="1"/>
          <p:nvPr/>
        </p:nvSpPr>
        <p:spPr>
          <a:xfrm>
            <a:off x="944027" y="4493572"/>
            <a:ext cx="1433406" cy="369332"/>
          </a:xfrm>
          <a:prstGeom prst="rect">
            <a:avLst/>
          </a:prstGeom>
          <a:noFill/>
        </p:spPr>
        <p:txBody>
          <a:bodyPr wrap="none" rtlCol="0">
            <a:spAutoFit/>
          </a:bodyPr>
          <a:lstStyle/>
          <a:p>
            <a:r>
              <a:rPr lang="en-IN" b="1" dirty="0" smtClean="0"/>
              <a:t>DHCP CLIENT</a:t>
            </a:r>
            <a:endParaRPr lang="en-IN" b="1" dirty="0"/>
          </a:p>
        </p:txBody>
      </p:sp>
      <p:pic>
        <p:nvPicPr>
          <p:cNvPr id="43" name="Picture 42"/>
          <p:cNvPicPr>
            <a:picLocks noChangeAspect="1"/>
          </p:cNvPicPr>
          <p:nvPr/>
        </p:nvPicPr>
        <p:blipFill rotWithShape="1">
          <a:blip r:embed="rId4" cstate="print">
            <a:extLst>
              <a:ext uri="{28A0092B-C50C-407E-A947-70E740481C1C}">
                <a14:useLocalDpi xmlns:a14="http://schemas.microsoft.com/office/drawing/2010/main" val="0"/>
              </a:ext>
            </a:extLst>
          </a:blip>
          <a:srcRect t="20096" b="20315"/>
          <a:stretch/>
        </p:blipFill>
        <p:spPr>
          <a:xfrm>
            <a:off x="1298530" y="1946302"/>
            <a:ext cx="1366607" cy="980213"/>
          </a:xfrm>
          <a:prstGeom prst="rect">
            <a:avLst/>
          </a:prstGeom>
        </p:spPr>
      </p:pic>
      <p:sp>
        <p:nvSpPr>
          <p:cNvPr id="15" name="Right Arrow 14"/>
          <p:cNvSpPr/>
          <p:nvPr/>
        </p:nvSpPr>
        <p:spPr>
          <a:xfrm rot="2076338">
            <a:off x="2850450" y="2319429"/>
            <a:ext cx="523937" cy="248843"/>
          </a:xfrm>
          <a:prstGeom prst="rightArrow">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8" name="Diagram 17"/>
          <p:cNvGraphicFramePr/>
          <p:nvPr>
            <p:extLst>
              <p:ext uri="{D42A27DB-BD31-4B8C-83A1-F6EECF244321}">
                <p14:modId xmlns:p14="http://schemas.microsoft.com/office/powerpoint/2010/main" val="614868838"/>
              </p:ext>
            </p:extLst>
          </p:nvPr>
        </p:nvGraphicFramePr>
        <p:xfrm>
          <a:off x="3802043" y="616613"/>
          <a:ext cx="6063832" cy="7132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1" name="Right Arrow 30"/>
          <p:cNvSpPr/>
          <p:nvPr/>
        </p:nvSpPr>
        <p:spPr>
          <a:xfrm>
            <a:off x="5754284" y="2993481"/>
            <a:ext cx="1620752" cy="99754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MAC Address</a:t>
            </a:r>
            <a:endParaRPr lang="en-IN" dirty="0">
              <a:solidFill>
                <a:schemeClr val="tx1"/>
              </a:solidFill>
            </a:endParaRPr>
          </a:p>
        </p:txBody>
      </p:sp>
      <p:sp>
        <p:nvSpPr>
          <p:cNvPr id="34" name="TextBox 33"/>
          <p:cNvSpPr txBox="1"/>
          <p:nvPr/>
        </p:nvSpPr>
        <p:spPr>
          <a:xfrm>
            <a:off x="4887325" y="4387384"/>
            <a:ext cx="2070567" cy="369332"/>
          </a:xfrm>
          <a:prstGeom prst="rect">
            <a:avLst/>
          </a:prstGeom>
          <a:noFill/>
        </p:spPr>
        <p:txBody>
          <a:bodyPr wrap="none" rtlCol="0">
            <a:spAutoFit/>
          </a:bodyPr>
          <a:lstStyle/>
          <a:p>
            <a:r>
              <a:rPr lang="en-IN" b="1" dirty="0" smtClean="0"/>
              <a:t>DHCP RELAY AGENT</a:t>
            </a:r>
            <a:endParaRPr lang="en-IN" b="1" dirty="0"/>
          </a:p>
        </p:txBody>
      </p:sp>
      <p:grpSp>
        <p:nvGrpSpPr>
          <p:cNvPr id="36" name="Group 35"/>
          <p:cNvGrpSpPr/>
          <p:nvPr/>
        </p:nvGrpSpPr>
        <p:grpSpPr>
          <a:xfrm>
            <a:off x="3802043" y="535062"/>
            <a:ext cx="6086141" cy="876037"/>
            <a:chOff x="-22309" y="4236"/>
            <a:chExt cx="6086141" cy="626234"/>
          </a:xfrm>
        </p:grpSpPr>
        <p:sp>
          <p:nvSpPr>
            <p:cNvPr id="37" name="Rounded Rectangle 36"/>
            <p:cNvSpPr/>
            <p:nvPr/>
          </p:nvSpPr>
          <p:spPr>
            <a:xfrm>
              <a:off x="0" y="4236"/>
              <a:ext cx="6063832" cy="61776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8" name="Rounded Rectangle 4"/>
            <p:cNvSpPr txBox="1"/>
            <p:nvPr/>
          </p:nvSpPr>
          <p:spPr>
            <a:xfrm>
              <a:off x="-22309" y="73024"/>
              <a:ext cx="6003518" cy="5574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1" kern="1200" dirty="0" smtClean="0"/>
                <a:t>Steps 2. DHCP </a:t>
              </a:r>
              <a:r>
                <a:rPr lang="en-IN" b="1" dirty="0" smtClean="0"/>
                <a:t>Server will send DHCP Offer which contains IP address offered by DHCP server.</a:t>
              </a:r>
              <a:endParaRPr lang="en-IN" sz="1800" b="1" kern="1200" dirty="0"/>
            </a:p>
          </p:txBody>
        </p:sp>
      </p:grpSp>
      <p:sp>
        <p:nvSpPr>
          <p:cNvPr id="39" name="Left Arrow 38"/>
          <p:cNvSpPr/>
          <p:nvPr/>
        </p:nvSpPr>
        <p:spPr>
          <a:xfrm>
            <a:off x="8453705" y="3154406"/>
            <a:ext cx="1937051" cy="751438"/>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accent1">
                    <a:lumMod val="50000"/>
                  </a:schemeClr>
                </a:solidFill>
              </a:rPr>
              <a:t>IP Addresses</a:t>
            </a:r>
            <a:endParaRPr lang="en-IN" dirty="0">
              <a:solidFill>
                <a:schemeClr val="accent1">
                  <a:lumMod val="50000"/>
                </a:schemeClr>
              </a:solidFill>
            </a:endParaRPr>
          </a:p>
        </p:txBody>
      </p:sp>
      <p:sp>
        <p:nvSpPr>
          <p:cNvPr id="40" name="Left Arrow 39"/>
          <p:cNvSpPr/>
          <p:nvPr/>
        </p:nvSpPr>
        <p:spPr>
          <a:xfrm rot="2180725">
            <a:off x="4572087" y="3515601"/>
            <a:ext cx="631788" cy="244896"/>
          </a:xfrm>
          <a:prstGeom prst="leftArrow">
            <a:avLst>
              <a:gd name="adj1" fmla="val 50000"/>
              <a:gd name="adj2" fmla="val 3113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2" name="Diagram 41"/>
          <p:cNvGraphicFramePr/>
          <p:nvPr>
            <p:extLst>
              <p:ext uri="{D42A27DB-BD31-4B8C-83A1-F6EECF244321}">
                <p14:modId xmlns:p14="http://schemas.microsoft.com/office/powerpoint/2010/main" val="3789419752"/>
              </p:ext>
            </p:extLst>
          </p:nvPr>
        </p:nvGraphicFramePr>
        <p:xfrm>
          <a:off x="3698834" y="507822"/>
          <a:ext cx="6732179" cy="108792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4" name="Right Arrow 43"/>
          <p:cNvSpPr/>
          <p:nvPr/>
        </p:nvSpPr>
        <p:spPr>
          <a:xfrm rot="2076338">
            <a:off x="2853417" y="2319427"/>
            <a:ext cx="523937" cy="248843"/>
          </a:xfrm>
          <a:prstGeom prst="rightArrow">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ight Arrow 45"/>
          <p:cNvSpPr/>
          <p:nvPr/>
        </p:nvSpPr>
        <p:spPr>
          <a:xfrm>
            <a:off x="5516529" y="2939090"/>
            <a:ext cx="1859527" cy="109738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DHCP Request</a:t>
            </a:r>
            <a:endParaRPr lang="en-IN" dirty="0">
              <a:solidFill>
                <a:schemeClr val="tx1"/>
              </a:solidFill>
            </a:endParaRPr>
          </a:p>
        </p:txBody>
      </p:sp>
      <p:graphicFrame>
        <p:nvGraphicFramePr>
          <p:cNvPr id="48" name="Diagram 47"/>
          <p:cNvGraphicFramePr/>
          <p:nvPr>
            <p:extLst>
              <p:ext uri="{D42A27DB-BD31-4B8C-83A1-F6EECF244321}">
                <p14:modId xmlns:p14="http://schemas.microsoft.com/office/powerpoint/2010/main" val="1429203730"/>
              </p:ext>
            </p:extLst>
          </p:nvPr>
        </p:nvGraphicFramePr>
        <p:xfrm>
          <a:off x="3592802" y="458275"/>
          <a:ext cx="6952868" cy="131317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49" name="Left Arrow 48"/>
          <p:cNvSpPr/>
          <p:nvPr/>
        </p:nvSpPr>
        <p:spPr>
          <a:xfrm>
            <a:off x="8452685" y="3216993"/>
            <a:ext cx="1623233" cy="672736"/>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accent1">
                    <a:lumMod val="50000"/>
                  </a:schemeClr>
                </a:solidFill>
              </a:rPr>
              <a:t>DHCP ACK</a:t>
            </a:r>
            <a:endParaRPr lang="en-IN" dirty="0">
              <a:solidFill>
                <a:schemeClr val="accent1">
                  <a:lumMod val="50000"/>
                </a:schemeClr>
              </a:solidFill>
            </a:endParaRPr>
          </a:p>
        </p:txBody>
      </p:sp>
      <p:sp>
        <p:nvSpPr>
          <p:cNvPr id="51" name="Left Arrow 50"/>
          <p:cNvSpPr/>
          <p:nvPr/>
        </p:nvSpPr>
        <p:spPr>
          <a:xfrm rot="2180725">
            <a:off x="4594455" y="3532356"/>
            <a:ext cx="631788" cy="244896"/>
          </a:xfrm>
          <a:prstGeom prst="leftArrow">
            <a:avLst>
              <a:gd name="adj1" fmla="val 50000"/>
              <a:gd name="adj2" fmla="val 3113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3202155"/>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10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10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10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10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1000"/>
                                        <p:tgtEl>
                                          <p:spTgt spid="14"/>
                                        </p:tgtEl>
                                      </p:cBhvr>
                                    </p:animEffect>
                                  </p:childTnLst>
                                </p:cTn>
                              </p:par>
                              <p:par>
                                <p:cTn id="20" presetID="16" presetClass="entr" presetSubtype="21"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1000"/>
                                        <p:tgtEl>
                                          <p:spTgt spid="13"/>
                                        </p:tgtEl>
                                      </p:cBhvr>
                                    </p:animEffect>
                                  </p:childTnLst>
                                </p:cTn>
                              </p:par>
                              <p:par>
                                <p:cTn id="23" presetID="16" presetClass="entr" presetSubtype="21"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10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0-#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0-#ppt_w/2"/>
                                          </p:val>
                                        </p:tav>
                                        <p:tav tm="100000">
                                          <p:val>
                                            <p:strVal val="#ppt_x"/>
                                          </p:val>
                                        </p:tav>
                                      </p:tavLst>
                                    </p:anim>
                                    <p:anim calcmode="lin" valueType="num">
                                      <p:cBhvr additive="base">
                                        <p:cTn id="35"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arn(inVertical)">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anim calcmode="lin" valueType="num">
                                      <p:cBhvr>
                                        <p:cTn id="53" dur="1000" fill="hold"/>
                                        <p:tgtEl>
                                          <p:spTgt spid="43"/>
                                        </p:tgtEl>
                                        <p:attrNameLst>
                                          <p:attrName>ppt_x</p:attrName>
                                        </p:attrNameLst>
                                      </p:cBhvr>
                                      <p:tavLst>
                                        <p:tav tm="0">
                                          <p:val>
                                            <p:strVal val="#ppt_x"/>
                                          </p:val>
                                        </p:tav>
                                        <p:tav tm="100000">
                                          <p:val>
                                            <p:strVal val="#ppt_x"/>
                                          </p:val>
                                        </p:tav>
                                      </p:tavLst>
                                    </p:anim>
                                    <p:anim calcmode="lin" valueType="num">
                                      <p:cBhvr>
                                        <p:cTn id="5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0-#ppt_w/2"/>
                                          </p:val>
                                        </p:tav>
                                        <p:tav tm="100000">
                                          <p:val>
                                            <p:strVal val="#ppt_x"/>
                                          </p:val>
                                        </p:tav>
                                      </p:tavLst>
                                    </p:anim>
                                    <p:anim calcmode="lin" valueType="num">
                                      <p:cBhvr additive="base">
                                        <p:cTn id="6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barn(inVertical)">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p:cTn id="70" dur="1250" fill="hold"/>
                                        <p:tgtEl>
                                          <p:spTgt spid="12"/>
                                        </p:tgtEl>
                                        <p:attrNameLst>
                                          <p:attrName>ppt_w</p:attrName>
                                        </p:attrNameLst>
                                      </p:cBhvr>
                                      <p:tavLst>
                                        <p:tav tm="0">
                                          <p:val>
                                            <p:fltVal val="0"/>
                                          </p:val>
                                        </p:tav>
                                        <p:tav tm="100000">
                                          <p:val>
                                            <p:strVal val="#ppt_w"/>
                                          </p:val>
                                        </p:tav>
                                      </p:tavLst>
                                    </p:anim>
                                    <p:anim calcmode="lin" valueType="num">
                                      <p:cBhvr>
                                        <p:cTn id="71" dur="1250" fill="hold"/>
                                        <p:tgtEl>
                                          <p:spTgt spid="12"/>
                                        </p:tgtEl>
                                        <p:attrNameLst>
                                          <p:attrName>ppt_h</p:attrName>
                                        </p:attrNameLst>
                                      </p:cBhvr>
                                      <p:tavLst>
                                        <p:tav tm="0">
                                          <p:val>
                                            <p:fltVal val="0"/>
                                          </p:val>
                                        </p:tav>
                                        <p:tav tm="100000">
                                          <p:val>
                                            <p:strVal val="#ppt_h"/>
                                          </p:val>
                                        </p:tav>
                                      </p:tavLst>
                                    </p:anim>
                                    <p:animEffect transition="in" filter="fade">
                                      <p:cBhvr>
                                        <p:cTn id="72" dur="1250"/>
                                        <p:tgtEl>
                                          <p:spTgt spid="12"/>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p:cTn id="75" dur="1250" fill="hold"/>
                                        <p:tgtEl>
                                          <p:spTgt spid="9"/>
                                        </p:tgtEl>
                                        <p:attrNameLst>
                                          <p:attrName>ppt_w</p:attrName>
                                        </p:attrNameLst>
                                      </p:cBhvr>
                                      <p:tavLst>
                                        <p:tav tm="0">
                                          <p:val>
                                            <p:fltVal val="0"/>
                                          </p:val>
                                        </p:tav>
                                        <p:tav tm="100000">
                                          <p:val>
                                            <p:strVal val="#ppt_w"/>
                                          </p:val>
                                        </p:tav>
                                      </p:tavLst>
                                    </p:anim>
                                    <p:anim calcmode="lin" valueType="num">
                                      <p:cBhvr>
                                        <p:cTn id="76" dur="1250" fill="hold"/>
                                        <p:tgtEl>
                                          <p:spTgt spid="9"/>
                                        </p:tgtEl>
                                        <p:attrNameLst>
                                          <p:attrName>ppt_h</p:attrName>
                                        </p:attrNameLst>
                                      </p:cBhvr>
                                      <p:tavLst>
                                        <p:tav tm="0">
                                          <p:val>
                                            <p:fltVal val="0"/>
                                          </p:val>
                                        </p:tav>
                                        <p:tav tm="100000">
                                          <p:val>
                                            <p:strVal val="#ppt_h"/>
                                          </p:val>
                                        </p:tav>
                                      </p:tavLst>
                                    </p:anim>
                                    <p:animEffect transition="in" filter="fade">
                                      <p:cBhvr>
                                        <p:cTn id="77" dur="125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1500"/>
                                        <p:tgtEl>
                                          <p:spTgt spid="9"/>
                                        </p:tgtEl>
                                      </p:cBhvr>
                                    </p:animEffect>
                                    <p:set>
                                      <p:cBhvr>
                                        <p:cTn id="82" dur="1" fill="hold">
                                          <p:stCondLst>
                                            <p:cond delay="1499"/>
                                          </p:stCondLst>
                                        </p:cTn>
                                        <p:tgtEl>
                                          <p:spTgt spid="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1500"/>
                                        <p:tgtEl>
                                          <p:spTgt spid="12"/>
                                        </p:tgtEl>
                                      </p:cBhvr>
                                    </p:animEffect>
                                    <p:set>
                                      <p:cBhvr>
                                        <p:cTn id="87" dur="1" fill="hold">
                                          <p:stCondLst>
                                            <p:cond delay="1499"/>
                                          </p:stCondLst>
                                        </p:cTn>
                                        <p:tgtEl>
                                          <p:spTgt spid="1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750"/>
                                        <p:tgtEl>
                                          <p:spTgt spid="1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1" nodeType="clickEffect">
                                  <p:stCondLst>
                                    <p:cond delay="0"/>
                                  </p:stCondLst>
                                  <p:childTnLst>
                                    <p:animMotion origin="layout" path="M 1.875E-6 -2.59259E-6 L 0.14635 0.17269 " pathEditMode="relative" rAng="0" ptsTypes="AA">
                                      <p:cBhvr>
                                        <p:cTn id="101" dur="2000" fill="hold"/>
                                        <p:tgtEl>
                                          <p:spTgt spid="15"/>
                                        </p:tgtEl>
                                        <p:attrNameLst>
                                          <p:attrName>ppt_x</p:attrName>
                                          <p:attrName>ppt_y</p:attrName>
                                        </p:attrNameLst>
                                      </p:cBhvr>
                                      <p:rCtr x="7318" y="8634"/>
                                    </p:animMotion>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2" nodeType="clickEffect">
                                  <p:stCondLst>
                                    <p:cond delay="0"/>
                                  </p:stCondLst>
                                  <p:childTnLst>
                                    <p:animEffect transition="out" filter="fade">
                                      <p:cBhvr>
                                        <p:cTn id="105" dur="500"/>
                                        <p:tgtEl>
                                          <p:spTgt spid="15"/>
                                        </p:tgtEl>
                                      </p:cBhvr>
                                    </p:animEffect>
                                    <p:set>
                                      <p:cBhvr>
                                        <p:cTn id="106" dur="1" fill="hold">
                                          <p:stCondLst>
                                            <p:cond delay="499"/>
                                          </p:stCondLst>
                                        </p:cTn>
                                        <p:tgtEl>
                                          <p:spTgt spid="1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fade">
                                      <p:cBhvr>
                                        <p:cTn id="111" dur="500"/>
                                        <p:tgtEl>
                                          <p:spTgt spid="31"/>
                                        </p:tgtEl>
                                      </p:cBhvr>
                                    </p:animEffect>
                                  </p:childTnLst>
                                </p:cTn>
                              </p:par>
                            </p:childTnLst>
                          </p:cTn>
                        </p:par>
                      </p:childTnLst>
                    </p:cTn>
                  </p:par>
                  <p:par>
                    <p:cTn id="112" fill="hold">
                      <p:stCondLst>
                        <p:cond delay="indefinite"/>
                      </p:stCondLst>
                      <p:childTnLst>
                        <p:par>
                          <p:cTn id="113" fill="hold">
                            <p:stCondLst>
                              <p:cond delay="0"/>
                            </p:stCondLst>
                            <p:childTnLst>
                              <p:par>
                                <p:cTn id="114" presetID="63" presetClass="path" presetSubtype="0" accel="50000" decel="50000" fill="hold" grpId="1" nodeType="clickEffect">
                                  <p:stCondLst>
                                    <p:cond delay="0"/>
                                  </p:stCondLst>
                                  <p:childTnLst>
                                    <p:animMotion origin="layout" path="M 0.00143 -0.00231 L 0.25 -4.81481E-6 " pathEditMode="relative" rAng="0" ptsTypes="AA">
                                      <p:cBhvr>
                                        <p:cTn id="115" dur="2500" fill="hold"/>
                                        <p:tgtEl>
                                          <p:spTgt spid="31"/>
                                        </p:tgtEl>
                                        <p:attrNameLst>
                                          <p:attrName>ppt_x</p:attrName>
                                          <p:attrName>ppt_y</p:attrName>
                                        </p:attrNameLst>
                                      </p:cBhvr>
                                      <p:rCtr x="12422" y="116"/>
                                    </p:animMotion>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2" nodeType="clickEffect">
                                  <p:stCondLst>
                                    <p:cond delay="0"/>
                                  </p:stCondLst>
                                  <p:childTnLst>
                                    <p:animEffect transition="out" filter="fade">
                                      <p:cBhvr>
                                        <p:cTn id="119" dur="500"/>
                                        <p:tgtEl>
                                          <p:spTgt spid="31"/>
                                        </p:tgtEl>
                                      </p:cBhvr>
                                    </p:animEffect>
                                    <p:set>
                                      <p:cBhvr>
                                        <p:cTn id="120" dur="1" fill="hold">
                                          <p:stCondLst>
                                            <p:cond delay="499"/>
                                          </p:stCondLst>
                                        </p:cTn>
                                        <p:tgtEl>
                                          <p:spTgt spid="31"/>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grpId="1" nodeType="clickEffect">
                                  <p:stCondLst>
                                    <p:cond delay="0"/>
                                  </p:stCondLst>
                                  <p:childTnLst>
                                    <p:animEffect transition="out" filter="fade">
                                      <p:cBhvr>
                                        <p:cTn id="124" dur="1500"/>
                                        <p:tgtEl>
                                          <p:spTgt spid="18"/>
                                        </p:tgtEl>
                                      </p:cBhvr>
                                    </p:animEffect>
                                    <p:set>
                                      <p:cBhvr>
                                        <p:cTn id="125" dur="1" fill="hold">
                                          <p:stCondLst>
                                            <p:cond delay="1499"/>
                                          </p:stCondLst>
                                        </p:cTn>
                                        <p:tgtEl>
                                          <p:spTgt spid="18"/>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500"/>
                                  </p:stCondLst>
                                  <p:childTnLst>
                                    <p:set>
                                      <p:cBhvr>
                                        <p:cTn id="129" dur="1" fill="hold">
                                          <p:stCondLst>
                                            <p:cond delay="0"/>
                                          </p:stCondLst>
                                        </p:cTn>
                                        <p:tgtEl>
                                          <p:spTgt spid="36"/>
                                        </p:tgtEl>
                                        <p:attrNameLst>
                                          <p:attrName>style.visibility</p:attrName>
                                        </p:attrNameLst>
                                      </p:cBhvr>
                                      <p:to>
                                        <p:strVal val="visible"/>
                                      </p:to>
                                    </p:set>
                                    <p:animEffect transition="in" filter="fade">
                                      <p:cBhvr>
                                        <p:cTn id="130" dur="1250"/>
                                        <p:tgtEl>
                                          <p:spTgt spid="36"/>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39"/>
                                        </p:tgtEl>
                                        <p:attrNameLst>
                                          <p:attrName>style.visibility</p:attrName>
                                        </p:attrNameLst>
                                      </p:cBhvr>
                                      <p:to>
                                        <p:strVal val="visible"/>
                                      </p:to>
                                    </p:set>
                                    <p:animEffect transition="in" filter="fade">
                                      <p:cBhvr>
                                        <p:cTn id="135" dur="500"/>
                                        <p:tgtEl>
                                          <p:spTgt spid="39"/>
                                        </p:tgtEl>
                                      </p:cBhvr>
                                    </p:animEffect>
                                  </p:childTnLst>
                                </p:cTn>
                              </p:par>
                            </p:childTnLst>
                          </p:cTn>
                        </p:par>
                      </p:childTnLst>
                    </p:cTn>
                  </p:par>
                  <p:par>
                    <p:cTn id="136" fill="hold">
                      <p:stCondLst>
                        <p:cond delay="indefinite"/>
                      </p:stCondLst>
                      <p:childTnLst>
                        <p:par>
                          <p:cTn id="137" fill="hold">
                            <p:stCondLst>
                              <p:cond delay="0"/>
                            </p:stCondLst>
                            <p:childTnLst>
                              <p:par>
                                <p:cTn id="138" presetID="35" presetClass="path" presetSubtype="0" accel="50000" decel="50000" fill="hold" grpId="1" nodeType="clickEffect">
                                  <p:stCondLst>
                                    <p:cond delay="0"/>
                                  </p:stCondLst>
                                  <p:childTnLst>
                                    <p:animMotion origin="layout" path="M 2.70833E-6 -1.11022E-16 L -0.25 -1.11022E-16 " pathEditMode="relative" rAng="0" ptsTypes="AA">
                                      <p:cBhvr>
                                        <p:cTn id="139" dur="2000" fill="hold"/>
                                        <p:tgtEl>
                                          <p:spTgt spid="39"/>
                                        </p:tgtEl>
                                        <p:attrNameLst>
                                          <p:attrName>ppt_x</p:attrName>
                                          <p:attrName>ppt_y</p:attrName>
                                        </p:attrNameLst>
                                      </p:cBhvr>
                                      <p:rCtr x="-12500" y="0"/>
                                    </p:animMotion>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2" nodeType="clickEffect">
                                  <p:stCondLst>
                                    <p:cond delay="0"/>
                                  </p:stCondLst>
                                  <p:childTnLst>
                                    <p:animEffect transition="out" filter="fade">
                                      <p:cBhvr>
                                        <p:cTn id="143" dur="500"/>
                                        <p:tgtEl>
                                          <p:spTgt spid="39"/>
                                        </p:tgtEl>
                                      </p:cBhvr>
                                    </p:animEffect>
                                    <p:set>
                                      <p:cBhvr>
                                        <p:cTn id="144" dur="1" fill="hold">
                                          <p:stCondLst>
                                            <p:cond delay="499"/>
                                          </p:stCondLst>
                                        </p:cTn>
                                        <p:tgtEl>
                                          <p:spTgt spid="39"/>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fade">
                                      <p:cBhvr>
                                        <p:cTn id="149" dur="500"/>
                                        <p:tgtEl>
                                          <p:spTgt spid="40"/>
                                        </p:tgtEl>
                                      </p:cBhvr>
                                    </p:animEffect>
                                  </p:childTnLst>
                                </p:cTn>
                              </p:par>
                            </p:childTnLst>
                          </p:cTn>
                        </p:par>
                      </p:childTnLst>
                    </p:cTn>
                  </p:par>
                  <p:par>
                    <p:cTn id="150" fill="hold">
                      <p:stCondLst>
                        <p:cond delay="indefinite"/>
                      </p:stCondLst>
                      <p:childTnLst>
                        <p:par>
                          <p:cTn id="151" fill="hold">
                            <p:stCondLst>
                              <p:cond delay="0"/>
                            </p:stCondLst>
                            <p:childTnLst>
                              <p:par>
                                <p:cTn id="152" presetID="42" presetClass="path" presetSubtype="0" accel="50000" decel="50000" fill="hold" grpId="1" nodeType="clickEffect">
                                  <p:stCondLst>
                                    <p:cond delay="0"/>
                                  </p:stCondLst>
                                  <p:childTnLst>
                                    <p:animMotion origin="layout" path="M 0.00052 -0.00162 L -0.14583 -0.17431 " pathEditMode="relative" rAng="0" ptsTypes="AA">
                                      <p:cBhvr>
                                        <p:cTn id="153" dur="2000" fill="hold"/>
                                        <p:tgtEl>
                                          <p:spTgt spid="40"/>
                                        </p:tgtEl>
                                        <p:attrNameLst>
                                          <p:attrName>ppt_x</p:attrName>
                                          <p:attrName>ppt_y</p:attrName>
                                        </p:attrNameLst>
                                      </p:cBhvr>
                                      <p:rCtr x="-7318" y="-8634"/>
                                    </p:animMotion>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2" nodeType="clickEffect">
                                  <p:stCondLst>
                                    <p:cond delay="0"/>
                                  </p:stCondLst>
                                  <p:childTnLst>
                                    <p:animEffect transition="out" filter="fade">
                                      <p:cBhvr>
                                        <p:cTn id="157" dur="500"/>
                                        <p:tgtEl>
                                          <p:spTgt spid="40"/>
                                        </p:tgtEl>
                                      </p:cBhvr>
                                    </p:animEffect>
                                    <p:set>
                                      <p:cBhvr>
                                        <p:cTn id="158" dur="1" fill="hold">
                                          <p:stCondLst>
                                            <p:cond delay="499"/>
                                          </p:stCondLst>
                                        </p:cTn>
                                        <p:tgtEl>
                                          <p:spTgt spid="40"/>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1500"/>
                                        <p:tgtEl>
                                          <p:spTgt spid="36"/>
                                        </p:tgtEl>
                                      </p:cBhvr>
                                    </p:animEffect>
                                    <p:set>
                                      <p:cBhvr>
                                        <p:cTn id="163" dur="1" fill="hold">
                                          <p:stCondLst>
                                            <p:cond delay="1499"/>
                                          </p:stCondLst>
                                        </p:cTn>
                                        <p:tgtEl>
                                          <p:spTgt spid="36"/>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42"/>
                                        </p:tgtEl>
                                        <p:attrNameLst>
                                          <p:attrName>style.visibility</p:attrName>
                                        </p:attrNameLst>
                                      </p:cBhvr>
                                      <p:to>
                                        <p:strVal val="visible"/>
                                      </p:to>
                                    </p:set>
                                    <p:animEffect transition="in" filter="fade">
                                      <p:cBhvr>
                                        <p:cTn id="168" dur="1000"/>
                                        <p:tgtEl>
                                          <p:spTgt spid="42"/>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44"/>
                                        </p:tgtEl>
                                        <p:attrNameLst>
                                          <p:attrName>style.visibility</p:attrName>
                                        </p:attrNameLst>
                                      </p:cBhvr>
                                      <p:to>
                                        <p:strVal val="visible"/>
                                      </p:to>
                                    </p:set>
                                    <p:animEffect transition="in" filter="fade">
                                      <p:cBhvr>
                                        <p:cTn id="173" dur="500"/>
                                        <p:tgtEl>
                                          <p:spTgt spid="44"/>
                                        </p:tgtEl>
                                      </p:cBhvr>
                                    </p:animEffect>
                                  </p:childTnLst>
                                </p:cTn>
                              </p:par>
                            </p:childTnLst>
                          </p:cTn>
                        </p:par>
                      </p:childTnLst>
                    </p:cTn>
                  </p:par>
                  <p:par>
                    <p:cTn id="174" fill="hold">
                      <p:stCondLst>
                        <p:cond delay="indefinite"/>
                      </p:stCondLst>
                      <p:childTnLst>
                        <p:par>
                          <p:cTn id="175" fill="hold">
                            <p:stCondLst>
                              <p:cond delay="0"/>
                            </p:stCondLst>
                            <p:childTnLst>
                              <p:par>
                                <p:cTn id="176" presetID="42" presetClass="path" presetSubtype="0" accel="50000" decel="50000" fill="hold" grpId="1" nodeType="clickEffect">
                                  <p:stCondLst>
                                    <p:cond delay="0"/>
                                  </p:stCondLst>
                                  <p:childTnLst>
                                    <p:animMotion origin="layout" path="M 1.875E-6 -2.59259E-6 L 0.14635 0.17269 " pathEditMode="relative" rAng="0" ptsTypes="AA">
                                      <p:cBhvr>
                                        <p:cTn id="177" dur="2000" fill="hold"/>
                                        <p:tgtEl>
                                          <p:spTgt spid="44"/>
                                        </p:tgtEl>
                                        <p:attrNameLst>
                                          <p:attrName>ppt_x</p:attrName>
                                          <p:attrName>ppt_y</p:attrName>
                                        </p:attrNameLst>
                                      </p:cBhvr>
                                      <p:rCtr x="7318" y="8634"/>
                                    </p:animMotion>
                                  </p:childTnLst>
                                </p:cTn>
                              </p:par>
                            </p:childTnLst>
                          </p:cTn>
                        </p:par>
                      </p:childTnLst>
                    </p:cTn>
                  </p:par>
                  <p:par>
                    <p:cTn id="178" fill="hold">
                      <p:stCondLst>
                        <p:cond delay="indefinite"/>
                      </p:stCondLst>
                      <p:childTnLst>
                        <p:par>
                          <p:cTn id="179" fill="hold">
                            <p:stCondLst>
                              <p:cond delay="0"/>
                            </p:stCondLst>
                            <p:childTnLst>
                              <p:par>
                                <p:cTn id="180" presetID="10" presetClass="exit" presetSubtype="0" fill="hold" grpId="2" nodeType="clickEffect">
                                  <p:stCondLst>
                                    <p:cond delay="0"/>
                                  </p:stCondLst>
                                  <p:childTnLst>
                                    <p:animEffect transition="out" filter="fade">
                                      <p:cBhvr>
                                        <p:cTn id="181" dur="500"/>
                                        <p:tgtEl>
                                          <p:spTgt spid="44"/>
                                        </p:tgtEl>
                                      </p:cBhvr>
                                    </p:animEffect>
                                    <p:set>
                                      <p:cBhvr>
                                        <p:cTn id="182" dur="1" fill="hold">
                                          <p:stCondLst>
                                            <p:cond delay="499"/>
                                          </p:stCondLst>
                                        </p:cTn>
                                        <p:tgtEl>
                                          <p:spTgt spid="44"/>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46"/>
                                        </p:tgtEl>
                                        <p:attrNameLst>
                                          <p:attrName>style.visibility</p:attrName>
                                        </p:attrNameLst>
                                      </p:cBhvr>
                                      <p:to>
                                        <p:strVal val="visible"/>
                                      </p:to>
                                    </p:set>
                                    <p:animEffect transition="in" filter="fade">
                                      <p:cBhvr>
                                        <p:cTn id="187" dur="500"/>
                                        <p:tgtEl>
                                          <p:spTgt spid="46"/>
                                        </p:tgtEl>
                                      </p:cBhvr>
                                    </p:animEffect>
                                  </p:childTnLst>
                                </p:cTn>
                              </p:par>
                            </p:childTnLst>
                          </p:cTn>
                        </p:par>
                      </p:childTnLst>
                    </p:cTn>
                  </p:par>
                  <p:par>
                    <p:cTn id="188" fill="hold">
                      <p:stCondLst>
                        <p:cond delay="indefinite"/>
                      </p:stCondLst>
                      <p:childTnLst>
                        <p:par>
                          <p:cTn id="189" fill="hold">
                            <p:stCondLst>
                              <p:cond delay="0"/>
                            </p:stCondLst>
                            <p:childTnLst>
                              <p:par>
                                <p:cTn id="190" presetID="63" presetClass="path" presetSubtype="0" accel="50000" decel="50000" fill="hold" grpId="1" nodeType="clickEffect">
                                  <p:stCondLst>
                                    <p:cond delay="0"/>
                                  </p:stCondLst>
                                  <p:childTnLst>
                                    <p:animMotion origin="layout" path="M 0.00143 -0.00232 L 0.25 1.48148E-6 " pathEditMode="relative" rAng="0" ptsTypes="AA">
                                      <p:cBhvr>
                                        <p:cTn id="191" dur="2500" fill="hold"/>
                                        <p:tgtEl>
                                          <p:spTgt spid="46"/>
                                        </p:tgtEl>
                                        <p:attrNameLst>
                                          <p:attrName>ppt_x</p:attrName>
                                          <p:attrName>ppt_y</p:attrName>
                                        </p:attrNameLst>
                                      </p:cBhvr>
                                      <p:rCtr x="12422" y="116"/>
                                    </p:animMotion>
                                  </p:childTnLst>
                                </p:cTn>
                              </p:par>
                            </p:childTnLst>
                          </p:cTn>
                        </p:par>
                      </p:childTnLst>
                    </p:cTn>
                  </p:par>
                  <p:par>
                    <p:cTn id="192" fill="hold">
                      <p:stCondLst>
                        <p:cond delay="indefinite"/>
                      </p:stCondLst>
                      <p:childTnLst>
                        <p:par>
                          <p:cTn id="193" fill="hold">
                            <p:stCondLst>
                              <p:cond delay="0"/>
                            </p:stCondLst>
                            <p:childTnLst>
                              <p:par>
                                <p:cTn id="194" presetID="10" presetClass="exit" presetSubtype="0" fill="hold" grpId="2" nodeType="clickEffect">
                                  <p:stCondLst>
                                    <p:cond delay="0"/>
                                  </p:stCondLst>
                                  <p:childTnLst>
                                    <p:animEffect transition="out" filter="fade">
                                      <p:cBhvr>
                                        <p:cTn id="195" dur="500"/>
                                        <p:tgtEl>
                                          <p:spTgt spid="46"/>
                                        </p:tgtEl>
                                      </p:cBhvr>
                                    </p:animEffect>
                                    <p:set>
                                      <p:cBhvr>
                                        <p:cTn id="196" dur="1" fill="hold">
                                          <p:stCondLst>
                                            <p:cond delay="499"/>
                                          </p:stCondLst>
                                        </p:cTn>
                                        <p:tgtEl>
                                          <p:spTgt spid="46"/>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0" presetClass="exit" presetSubtype="0" fill="hold" grpId="1" nodeType="clickEffect">
                                  <p:stCondLst>
                                    <p:cond delay="0"/>
                                  </p:stCondLst>
                                  <p:childTnLst>
                                    <p:animEffect transition="out" filter="fade">
                                      <p:cBhvr>
                                        <p:cTn id="200" dur="1250"/>
                                        <p:tgtEl>
                                          <p:spTgt spid="42"/>
                                        </p:tgtEl>
                                      </p:cBhvr>
                                    </p:animEffect>
                                    <p:set>
                                      <p:cBhvr>
                                        <p:cTn id="201" dur="1" fill="hold">
                                          <p:stCondLst>
                                            <p:cond delay="1249"/>
                                          </p:stCondLst>
                                        </p:cTn>
                                        <p:tgtEl>
                                          <p:spTgt spid="42"/>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grpId="0" nodeType="clickEffect">
                                  <p:stCondLst>
                                    <p:cond delay="0"/>
                                  </p:stCondLst>
                                  <p:childTnLst>
                                    <p:set>
                                      <p:cBhvr>
                                        <p:cTn id="205" dur="1" fill="hold">
                                          <p:stCondLst>
                                            <p:cond delay="0"/>
                                          </p:stCondLst>
                                        </p:cTn>
                                        <p:tgtEl>
                                          <p:spTgt spid="48"/>
                                        </p:tgtEl>
                                        <p:attrNameLst>
                                          <p:attrName>style.visibility</p:attrName>
                                        </p:attrNameLst>
                                      </p:cBhvr>
                                      <p:to>
                                        <p:strVal val="visible"/>
                                      </p:to>
                                    </p:set>
                                    <p:animEffect transition="in" filter="fade">
                                      <p:cBhvr>
                                        <p:cTn id="206" dur="500"/>
                                        <p:tgtEl>
                                          <p:spTgt spid="48"/>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grpId="0" nodeType="clickEffect">
                                  <p:stCondLst>
                                    <p:cond delay="0"/>
                                  </p:stCondLst>
                                  <p:childTnLst>
                                    <p:set>
                                      <p:cBhvr>
                                        <p:cTn id="210" dur="1" fill="hold">
                                          <p:stCondLst>
                                            <p:cond delay="0"/>
                                          </p:stCondLst>
                                        </p:cTn>
                                        <p:tgtEl>
                                          <p:spTgt spid="49"/>
                                        </p:tgtEl>
                                        <p:attrNameLst>
                                          <p:attrName>style.visibility</p:attrName>
                                        </p:attrNameLst>
                                      </p:cBhvr>
                                      <p:to>
                                        <p:strVal val="visible"/>
                                      </p:to>
                                    </p:set>
                                    <p:animEffect transition="in" filter="fade">
                                      <p:cBhvr>
                                        <p:cTn id="211" dur="500"/>
                                        <p:tgtEl>
                                          <p:spTgt spid="49"/>
                                        </p:tgtEl>
                                      </p:cBhvr>
                                    </p:animEffect>
                                  </p:childTnLst>
                                </p:cTn>
                              </p:par>
                            </p:childTnLst>
                          </p:cTn>
                        </p:par>
                      </p:childTnLst>
                    </p:cTn>
                  </p:par>
                  <p:par>
                    <p:cTn id="212" fill="hold">
                      <p:stCondLst>
                        <p:cond delay="indefinite"/>
                      </p:stCondLst>
                      <p:childTnLst>
                        <p:par>
                          <p:cTn id="213" fill="hold">
                            <p:stCondLst>
                              <p:cond delay="0"/>
                            </p:stCondLst>
                            <p:childTnLst>
                              <p:par>
                                <p:cTn id="214" presetID="35" presetClass="path" presetSubtype="0" accel="50000" decel="50000" fill="hold" grpId="1" nodeType="clickEffect">
                                  <p:stCondLst>
                                    <p:cond delay="0"/>
                                  </p:stCondLst>
                                  <p:childTnLst>
                                    <p:animMotion origin="layout" path="M 4.16667E-7 1.85185E-6 L -0.25 1.85185E-6 " pathEditMode="relative" rAng="0" ptsTypes="AA">
                                      <p:cBhvr>
                                        <p:cTn id="215" dur="2000" fill="hold"/>
                                        <p:tgtEl>
                                          <p:spTgt spid="49"/>
                                        </p:tgtEl>
                                        <p:attrNameLst>
                                          <p:attrName>ppt_x</p:attrName>
                                          <p:attrName>ppt_y</p:attrName>
                                        </p:attrNameLst>
                                      </p:cBhvr>
                                      <p:rCtr x="-12500" y="0"/>
                                    </p:animMotion>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grpId="2" nodeType="clickEffect">
                                  <p:stCondLst>
                                    <p:cond delay="0"/>
                                  </p:stCondLst>
                                  <p:childTnLst>
                                    <p:animEffect transition="out" filter="fade">
                                      <p:cBhvr>
                                        <p:cTn id="219" dur="500"/>
                                        <p:tgtEl>
                                          <p:spTgt spid="49"/>
                                        </p:tgtEl>
                                      </p:cBhvr>
                                    </p:animEffect>
                                    <p:set>
                                      <p:cBhvr>
                                        <p:cTn id="220" dur="1" fill="hold">
                                          <p:stCondLst>
                                            <p:cond delay="499"/>
                                          </p:stCondLst>
                                        </p:cTn>
                                        <p:tgtEl>
                                          <p:spTgt spid="49"/>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51"/>
                                        </p:tgtEl>
                                        <p:attrNameLst>
                                          <p:attrName>style.visibility</p:attrName>
                                        </p:attrNameLst>
                                      </p:cBhvr>
                                      <p:to>
                                        <p:strVal val="visible"/>
                                      </p:to>
                                    </p:set>
                                    <p:animEffect transition="in" filter="fade">
                                      <p:cBhvr>
                                        <p:cTn id="225" dur="500"/>
                                        <p:tgtEl>
                                          <p:spTgt spid="51"/>
                                        </p:tgtEl>
                                      </p:cBhvr>
                                    </p:animEffect>
                                  </p:childTnLst>
                                </p:cTn>
                              </p:par>
                            </p:childTnLst>
                          </p:cTn>
                        </p:par>
                      </p:childTnLst>
                    </p:cTn>
                  </p:par>
                  <p:par>
                    <p:cTn id="226" fill="hold">
                      <p:stCondLst>
                        <p:cond delay="indefinite"/>
                      </p:stCondLst>
                      <p:childTnLst>
                        <p:par>
                          <p:cTn id="227" fill="hold">
                            <p:stCondLst>
                              <p:cond delay="0"/>
                            </p:stCondLst>
                            <p:childTnLst>
                              <p:par>
                                <p:cTn id="228" presetID="42" presetClass="path" presetSubtype="0" accel="50000" decel="50000" fill="hold" grpId="1" nodeType="clickEffect">
                                  <p:stCondLst>
                                    <p:cond delay="0"/>
                                  </p:stCondLst>
                                  <p:childTnLst>
                                    <p:animMotion origin="layout" path="M 0.00052 -0.00162 L -0.14583 -0.17431 " pathEditMode="relative" rAng="0" ptsTypes="AA">
                                      <p:cBhvr>
                                        <p:cTn id="229" dur="2000" fill="hold"/>
                                        <p:tgtEl>
                                          <p:spTgt spid="51"/>
                                        </p:tgtEl>
                                        <p:attrNameLst>
                                          <p:attrName>ppt_x</p:attrName>
                                          <p:attrName>ppt_y</p:attrName>
                                        </p:attrNameLst>
                                      </p:cBhvr>
                                      <p:rCtr x="-7318" y="-8634"/>
                                    </p:animMotion>
                                  </p:childTnLst>
                                </p:cTn>
                              </p:par>
                            </p:childTnLst>
                          </p:cTn>
                        </p:par>
                      </p:childTnLst>
                    </p:cTn>
                  </p:par>
                  <p:par>
                    <p:cTn id="230" fill="hold">
                      <p:stCondLst>
                        <p:cond delay="indefinite"/>
                      </p:stCondLst>
                      <p:childTnLst>
                        <p:par>
                          <p:cTn id="231" fill="hold">
                            <p:stCondLst>
                              <p:cond delay="0"/>
                            </p:stCondLst>
                            <p:childTnLst>
                              <p:par>
                                <p:cTn id="232" presetID="10" presetClass="exit" presetSubtype="0" fill="hold" grpId="2" nodeType="clickEffect">
                                  <p:stCondLst>
                                    <p:cond delay="0"/>
                                  </p:stCondLst>
                                  <p:childTnLst>
                                    <p:animEffect transition="out" filter="fade">
                                      <p:cBhvr>
                                        <p:cTn id="233" dur="500"/>
                                        <p:tgtEl>
                                          <p:spTgt spid="51"/>
                                        </p:tgtEl>
                                      </p:cBhvr>
                                    </p:animEffect>
                                    <p:set>
                                      <p:cBhvr>
                                        <p:cTn id="234"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p:bldP spid="11" grpId="0" animBg="1"/>
      <p:bldP spid="12" grpId="0"/>
      <p:bldP spid="12" grpId="1"/>
      <p:bldP spid="26" grpId="0"/>
      <p:bldP spid="27" grpId="0"/>
      <p:bldP spid="28" grpId="0"/>
      <p:bldP spid="15" grpId="0" animBg="1"/>
      <p:bldP spid="15" grpId="1" animBg="1"/>
      <p:bldP spid="15" grpId="2" animBg="1"/>
      <p:bldGraphic spid="18" grpId="0">
        <p:bldAsOne/>
      </p:bldGraphic>
      <p:bldGraphic spid="18" grpId="1">
        <p:bldAsOne/>
      </p:bldGraphic>
      <p:bldP spid="31" grpId="0" animBg="1"/>
      <p:bldP spid="31" grpId="1" animBg="1"/>
      <p:bldP spid="31" grpId="2" animBg="1"/>
      <p:bldP spid="34" grpId="0"/>
      <p:bldP spid="39" grpId="0" animBg="1"/>
      <p:bldP spid="39" grpId="1" animBg="1"/>
      <p:bldP spid="39" grpId="2" animBg="1"/>
      <p:bldP spid="40" grpId="0" animBg="1"/>
      <p:bldP spid="40" grpId="1" animBg="1"/>
      <p:bldP spid="40" grpId="2" animBg="1"/>
      <p:bldGraphic spid="42" grpId="0">
        <p:bldAsOne/>
      </p:bldGraphic>
      <p:bldGraphic spid="42" grpId="1">
        <p:bldAsOne/>
      </p:bldGraphic>
      <p:bldP spid="44" grpId="0" animBg="1"/>
      <p:bldP spid="44" grpId="1" animBg="1"/>
      <p:bldP spid="44" grpId="2" animBg="1"/>
      <p:bldP spid="46" grpId="0" animBg="1"/>
      <p:bldP spid="46" grpId="1" animBg="1"/>
      <p:bldP spid="46" grpId="2" animBg="1"/>
      <p:bldGraphic spid="48" grpId="0">
        <p:bldAsOne/>
      </p:bldGraphic>
      <p:bldP spid="49" grpId="0" animBg="1"/>
      <p:bldP spid="49" grpId="1" animBg="1"/>
      <p:bldP spid="49" grpId="2" animBg="1"/>
      <p:bldP spid="51" grpId="0" animBg="1"/>
      <p:bldP spid="51" grpId="1" animBg="1"/>
      <p:bldP spid="51"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20096" b="20315"/>
          <a:stretch/>
        </p:blipFill>
        <p:spPr>
          <a:xfrm>
            <a:off x="1055440" y="2994352"/>
            <a:ext cx="1366607" cy="98021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7588" t="4596" r="33732" b="5183"/>
          <a:stretch/>
        </p:blipFill>
        <p:spPr>
          <a:xfrm>
            <a:off x="10056440" y="2564904"/>
            <a:ext cx="1227909" cy="1894114"/>
          </a:xfrm>
          <a:prstGeom prst="rect">
            <a:avLst/>
          </a:prstGeom>
        </p:spPr>
      </p:pic>
      <p:sp>
        <p:nvSpPr>
          <p:cNvPr id="6" name="TextBox 5"/>
          <p:cNvSpPr txBox="1"/>
          <p:nvPr/>
        </p:nvSpPr>
        <p:spPr>
          <a:xfrm>
            <a:off x="9919835" y="4910838"/>
            <a:ext cx="1501117" cy="369332"/>
          </a:xfrm>
          <a:prstGeom prst="rect">
            <a:avLst/>
          </a:prstGeom>
          <a:noFill/>
        </p:spPr>
        <p:txBody>
          <a:bodyPr wrap="none" rtlCol="0">
            <a:spAutoFit/>
          </a:bodyPr>
          <a:lstStyle/>
          <a:p>
            <a:r>
              <a:rPr lang="en-IN" b="1" dirty="0" smtClean="0"/>
              <a:t>DHCP SERVER</a:t>
            </a:r>
            <a:endParaRPr lang="en-IN" b="1" dirty="0"/>
          </a:p>
        </p:txBody>
      </p:sp>
      <p:sp>
        <p:nvSpPr>
          <p:cNvPr id="7" name="TextBox 6"/>
          <p:cNvSpPr txBox="1"/>
          <p:nvPr/>
        </p:nvSpPr>
        <p:spPr>
          <a:xfrm>
            <a:off x="868185" y="4209982"/>
            <a:ext cx="1433406" cy="369332"/>
          </a:xfrm>
          <a:prstGeom prst="rect">
            <a:avLst/>
          </a:prstGeom>
          <a:noFill/>
        </p:spPr>
        <p:txBody>
          <a:bodyPr wrap="none" rtlCol="0">
            <a:spAutoFit/>
          </a:bodyPr>
          <a:lstStyle/>
          <a:p>
            <a:r>
              <a:rPr lang="en-IN" b="1" dirty="0" smtClean="0"/>
              <a:t>DHCP CLIENT</a:t>
            </a:r>
            <a:endParaRPr lang="en-IN" b="1" dirty="0"/>
          </a:p>
        </p:txBody>
      </p:sp>
      <p:cxnSp>
        <p:nvCxnSpPr>
          <p:cNvPr id="3" name="Straight Connector 2"/>
          <p:cNvCxnSpPr>
            <a:stCxn id="4" idx="3"/>
            <a:endCxn id="5" idx="1"/>
          </p:cNvCxnSpPr>
          <p:nvPr/>
        </p:nvCxnSpPr>
        <p:spPr>
          <a:xfrm>
            <a:off x="2422047" y="3484459"/>
            <a:ext cx="7634393" cy="27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4655067" y="1164338"/>
            <a:ext cx="3168352" cy="1224136"/>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Calibri" panose="020F0502020204030204" pitchFamily="34" charset="0"/>
                <a:cs typeface="Calibri" panose="020F0502020204030204" pitchFamily="34" charset="0"/>
              </a:rPr>
              <a:t>Discovery</a:t>
            </a:r>
            <a:endParaRPr lang="en-US" sz="2800" b="1" dirty="0">
              <a:solidFill>
                <a:schemeClr val="tx1"/>
              </a:solidFill>
              <a:latin typeface="Calibri" panose="020F0502020204030204" pitchFamily="34" charset="0"/>
              <a:cs typeface="Calibri" panose="020F0502020204030204" pitchFamily="34" charset="0"/>
            </a:endParaRPr>
          </a:p>
        </p:txBody>
      </p:sp>
      <p:sp>
        <p:nvSpPr>
          <p:cNvPr id="12" name="Left Arrow 11"/>
          <p:cNvSpPr/>
          <p:nvPr/>
        </p:nvSpPr>
        <p:spPr>
          <a:xfrm>
            <a:off x="4490294" y="2303283"/>
            <a:ext cx="3024336" cy="108104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Calibri" panose="020F0502020204030204" pitchFamily="34" charset="0"/>
                <a:cs typeface="Calibri" panose="020F0502020204030204" pitchFamily="34" charset="0"/>
              </a:rPr>
              <a:t>Offer</a:t>
            </a:r>
            <a:endParaRPr lang="en-US" sz="2800" b="1" dirty="0">
              <a:solidFill>
                <a:schemeClr val="tx1"/>
              </a:solidFill>
              <a:latin typeface="Calibri" panose="020F0502020204030204" pitchFamily="34" charset="0"/>
              <a:cs typeface="Calibri" panose="020F0502020204030204" pitchFamily="34" charset="0"/>
            </a:endParaRPr>
          </a:p>
        </p:txBody>
      </p:sp>
      <p:sp>
        <p:nvSpPr>
          <p:cNvPr id="13" name="Right Arrow 12"/>
          <p:cNvSpPr/>
          <p:nvPr/>
        </p:nvSpPr>
        <p:spPr>
          <a:xfrm>
            <a:off x="4655067" y="3599331"/>
            <a:ext cx="3168352" cy="122413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Calibri" panose="020F0502020204030204" pitchFamily="34" charset="0"/>
                <a:cs typeface="Calibri" panose="020F0502020204030204" pitchFamily="34" charset="0"/>
              </a:rPr>
              <a:t>Request</a:t>
            </a:r>
            <a:endParaRPr lang="en-US" sz="2800" b="1" dirty="0">
              <a:solidFill>
                <a:schemeClr val="tx1"/>
              </a:solidFill>
              <a:latin typeface="Calibri" panose="020F0502020204030204" pitchFamily="34" charset="0"/>
              <a:cs typeface="Calibri" panose="020F0502020204030204" pitchFamily="34" charset="0"/>
            </a:endParaRPr>
          </a:p>
        </p:txBody>
      </p:sp>
      <p:sp>
        <p:nvSpPr>
          <p:cNvPr id="14" name="Left Arrow 13"/>
          <p:cNvSpPr/>
          <p:nvPr/>
        </p:nvSpPr>
        <p:spPr>
          <a:xfrm>
            <a:off x="4490294" y="4910837"/>
            <a:ext cx="3024336" cy="108104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Calibri" panose="020F0502020204030204" pitchFamily="34" charset="0"/>
                <a:cs typeface="Calibri" panose="020F0502020204030204" pitchFamily="34" charset="0"/>
              </a:rPr>
              <a:t>ACK</a:t>
            </a:r>
            <a:endParaRPr lang="en-US" sz="2800" b="1" dirty="0">
              <a:solidFill>
                <a:schemeClr val="tx1"/>
              </a:solidFill>
              <a:latin typeface="Calibri" panose="020F0502020204030204" pitchFamily="34" charset="0"/>
              <a:cs typeface="Calibri" panose="020F0502020204030204" pitchFamily="34" charset="0"/>
            </a:endParaRPr>
          </a:p>
        </p:txBody>
      </p:sp>
      <p:sp>
        <p:nvSpPr>
          <p:cNvPr id="15" name="TextBox 14"/>
          <p:cNvSpPr txBox="1"/>
          <p:nvPr/>
        </p:nvSpPr>
        <p:spPr>
          <a:xfrm>
            <a:off x="4499557" y="168489"/>
            <a:ext cx="3177601" cy="707886"/>
          </a:xfrm>
          <a:prstGeom prst="rect">
            <a:avLst/>
          </a:prstGeom>
          <a:noFill/>
        </p:spPr>
        <p:txBody>
          <a:bodyPr wrap="none" rtlCol="0">
            <a:spAutoFit/>
          </a:bodyPr>
          <a:lstStyle/>
          <a:p>
            <a:r>
              <a:rPr lang="en-US" sz="4000" b="1" u="sng" dirty="0" smtClean="0">
                <a:latin typeface="Calibri" panose="020F0502020204030204" pitchFamily="34" charset="0"/>
                <a:cs typeface="Calibri" panose="020F0502020204030204" pitchFamily="34" charset="0"/>
              </a:rPr>
              <a:t>DORA Process</a:t>
            </a:r>
            <a:endParaRPr lang="en-US" sz="4000" b="1"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84828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childTnLst>
                          </p:cTn>
                        </p:par>
                        <p:par>
                          <p:cTn id="41" fill="hold">
                            <p:stCondLst>
                              <p:cond delay="2500"/>
                            </p:stCondLst>
                            <p:childTnLst>
                              <p:par>
                                <p:cTn id="42" presetID="2" presetClass="entr" presetSubtype="2"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1+#ppt_w/2"/>
                                          </p:val>
                                        </p:tav>
                                        <p:tav tm="100000">
                                          <p:val>
                                            <p:strVal val="#ppt_x"/>
                                          </p:val>
                                        </p:tav>
                                      </p:tavLst>
                                    </p:anim>
                                    <p:anim calcmode="lin" valueType="num">
                                      <p:cBhvr additive="base">
                                        <p:cTn id="45"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2"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384" y="1484784"/>
            <a:ext cx="10585176" cy="4893647"/>
          </a:xfrm>
          <a:prstGeom prst="rect">
            <a:avLst/>
          </a:prstGeom>
        </p:spPr>
        <p:txBody>
          <a:bodyPr wrap="square">
            <a:spAutoFit/>
          </a:bodyPr>
          <a:lstStyle/>
          <a:p>
            <a:pPr marL="342900" indent="-342900">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A </a:t>
            </a:r>
            <a:r>
              <a:rPr lang="en-US" sz="2400" dirty="0">
                <a:latin typeface="Calibri" panose="020F0502020204030204" pitchFamily="34" charset="0"/>
                <a:cs typeface="Calibri" panose="020F0502020204030204" pitchFamily="34" charset="0"/>
              </a:rPr>
              <a:t>device (the client) requests an IP address from a router (the host), after which the host assigns an available IP address to allow the client to communicate on the network. </a:t>
            </a:r>
            <a:endParaRPr lang="en-US" sz="2400" dirty="0" smtClean="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Once </a:t>
            </a:r>
            <a:r>
              <a:rPr lang="en-US" sz="2400" dirty="0">
                <a:latin typeface="Calibri" panose="020F0502020204030204" pitchFamily="34" charset="0"/>
                <a:cs typeface="Calibri" panose="020F0502020204030204" pitchFamily="34" charset="0"/>
              </a:rPr>
              <a:t>a device is turned on and connected to a network that has a DHCP server, it will send a request to the server, called a DHCPDISCOVER request</a:t>
            </a:r>
            <a:r>
              <a:rPr lang="en-US" sz="2400" dirty="0" smtClean="0">
                <a:latin typeface="Calibri" panose="020F0502020204030204" pitchFamily="34" charset="0"/>
                <a:cs typeface="Calibri" panose="020F0502020204030204" pitchFamily="34" charset="0"/>
              </a:rPr>
              <a:t>.</a:t>
            </a:r>
          </a:p>
          <a:p>
            <a:endParaRPr lang="en-US" sz="2400" dirty="0" smtClean="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2400" dirty="0">
                <a:latin typeface="Calibri" panose="020F0502020204030204" pitchFamily="34" charset="0"/>
                <a:cs typeface="Calibri" panose="020F0502020204030204" pitchFamily="34" charset="0"/>
              </a:rPr>
              <a:t>After the DISCOVER packet reaches the DHCP server, the server attempts to hold on to an IP address that the device can use, and then offers the client the address with a DHCPOFFER packet.</a:t>
            </a:r>
          </a:p>
          <a:p>
            <a:endParaRPr lang="en-US" sz="2400" dirty="0">
              <a:latin typeface="Calibri" panose="020F0502020204030204" pitchFamily="34" charset="0"/>
              <a:cs typeface="Calibri" panose="020F0502020204030204" pitchFamily="34" charset="0"/>
            </a:endParaRPr>
          </a:p>
        </p:txBody>
      </p:sp>
      <p:sp>
        <p:nvSpPr>
          <p:cNvPr id="3" name="TextBox 2"/>
          <p:cNvSpPr txBox="1"/>
          <p:nvPr/>
        </p:nvSpPr>
        <p:spPr>
          <a:xfrm>
            <a:off x="407368" y="404664"/>
            <a:ext cx="10657184" cy="707886"/>
          </a:xfrm>
          <a:prstGeom prst="rect">
            <a:avLst/>
          </a:prstGeom>
          <a:noFill/>
        </p:spPr>
        <p:txBody>
          <a:bodyPr wrap="square" rtlCol="0">
            <a:spAutoFit/>
          </a:bodyPr>
          <a:lstStyle/>
          <a:p>
            <a:pPr algn="ctr"/>
            <a:r>
              <a:rPr lang="en-US" sz="4000" b="1" u="sng" dirty="0" smtClean="0">
                <a:latin typeface="Calibri" panose="020F0502020204030204" pitchFamily="34" charset="0"/>
                <a:cs typeface="Calibri" panose="020F0502020204030204" pitchFamily="34" charset="0"/>
              </a:rPr>
              <a:t>STEP BY STEP PROCESS OF DHCP</a:t>
            </a:r>
            <a:endParaRPr lang="en-US" sz="4000" b="1"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95835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 calcmode="lin" valueType="num">
                                      <p:cBhvr>
                                        <p:cTn id="12"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2">
                                            <p:txEl>
                                              <p:pRg st="3" end="3"/>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 calcmode="lin" valueType="num">
                                      <p:cBhvr>
                                        <p:cTn id="17"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18"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1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3392" y="1196752"/>
            <a:ext cx="10513168" cy="4893647"/>
          </a:xfrm>
          <a:prstGeom prst="rect">
            <a:avLst/>
          </a:prstGeom>
        </p:spPr>
        <p:txBody>
          <a:bodyPr wrap="square">
            <a:spAutoFit/>
          </a:bodyPr>
          <a:lstStyle/>
          <a:p>
            <a:pPr marL="342900" indent="-342900">
              <a:buFont typeface="Wingdings" panose="05000000000000000000" pitchFamily="2" charset="2"/>
              <a:buChar char="Ø"/>
            </a:pPr>
            <a:r>
              <a:rPr lang="en-US" sz="2400" dirty="0">
                <a:latin typeface="Calibri" panose="020F0502020204030204" pitchFamily="34" charset="0"/>
                <a:cs typeface="Calibri" panose="020F0502020204030204" pitchFamily="34" charset="0"/>
              </a:rPr>
              <a:t>Once the offer has been made for the chosen IP address, the device responds to the DHCP server with a DHCPREQUEST packet to accept it.</a:t>
            </a:r>
          </a:p>
          <a:p>
            <a:pPr marL="342900" indent="-342900">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2400" dirty="0">
                <a:latin typeface="Calibri" panose="020F0502020204030204" pitchFamily="34" charset="0"/>
                <a:cs typeface="Calibri" panose="020F0502020204030204" pitchFamily="34" charset="0"/>
              </a:rPr>
              <a:t>After which the server sends an ACK that's used to confirm that the device has that specific IP address and to define the amount of time that the device can use the address before getting a new one.</a:t>
            </a:r>
          </a:p>
          <a:p>
            <a:pPr marL="342900" indent="-342900">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2400" dirty="0">
                <a:latin typeface="Calibri" panose="020F0502020204030204" pitchFamily="34" charset="0"/>
                <a:cs typeface="Calibri" panose="020F0502020204030204" pitchFamily="34" charset="0"/>
              </a:rPr>
              <a:t>If the server decides that the device cannot have the IP address, it will send a NACK.</a:t>
            </a:r>
          </a:p>
          <a:p>
            <a:pPr marL="342900" indent="-342900">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26212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9416" y="1268760"/>
            <a:ext cx="10297144" cy="3970318"/>
          </a:xfrm>
          <a:prstGeom prst="rect">
            <a:avLst/>
          </a:prstGeom>
        </p:spPr>
        <p:txBody>
          <a:bodyPr wrap="square">
            <a:spAutoFit/>
          </a:bodyPr>
          <a:lstStyle/>
          <a:p>
            <a:pPr>
              <a:lnSpc>
                <a:spcPct val="150000"/>
              </a:lnSpc>
            </a:pPr>
            <a:r>
              <a:rPr lang="en-US" sz="2400" b="1" dirty="0">
                <a:latin typeface="Calibri" panose="020F0502020204030204" pitchFamily="34" charset="0"/>
                <a:cs typeface="Calibri" panose="020F0502020204030204" pitchFamily="34" charset="0"/>
              </a:rPr>
              <a:t>Security</a:t>
            </a:r>
            <a:r>
              <a:rPr lang="en-US" sz="2400" dirty="0">
                <a:latin typeface="Calibri" panose="020F0502020204030204" pitchFamily="34" charset="0"/>
                <a:cs typeface="Calibri" panose="020F0502020204030204" pitchFamily="34" charset="0"/>
              </a:rPr>
              <a:t>– Static IP Address could be a security risk as the IP address is constant. There is a greater chance of hacking the website</a:t>
            </a:r>
            <a:r>
              <a:rPr lang="en-US" sz="2400" dirty="0" smtClean="0">
                <a:latin typeface="Calibri" panose="020F0502020204030204" pitchFamily="34" charset="0"/>
                <a:cs typeface="Calibri" panose="020F0502020204030204" pitchFamily="34" charset="0"/>
              </a:rPr>
              <a:t>.</a:t>
            </a:r>
          </a:p>
          <a:p>
            <a:pPr>
              <a:lnSpc>
                <a:spcPct val="150000"/>
              </a:lnSpc>
            </a:pPr>
            <a:r>
              <a:rPr lang="en-US" sz="2400" b="1" dirty="0" smtClean="0">
                <a:latin typeface="Calibri" panose="020F0502020204030204" pitchFamily="34" charset="0"/>
                <a:cs typeface="Calibri" panose="020F0502020204030204" pitchFamily="34" charset="0"/>
              </a:rPr>
              <a:t>Configuration</a:t>
            </a:r>
            <a:r>
              <a:rPr lang="en-US" sz="2400" dirty="0">
                <a:latin typeface="Calibri" panose="020F0502020204030204" pitchFamily="34" charset="0"/>
                <a:cs typeface="Calibri" panose="020F0502020204030204" pitchFamily="34" charset="0"/>
              </a:rPr>
              <a:t>– The process to set a static IP is manual and relatively complex</a:t>
            </a:r>
            <a:r>
              <a:rPr lang="en-US" sz="2400" dirty="0" smtClean="0">
                <a:latin typeface="Calibri" panose="020F0502020204030204" pitchFamily="34" charset="0"/>
                <a:cs typeface="Calibri" panose="020F0502020204030204" pitchFamily="34" charset="0"/>
              </a:rPr>
              <a:t>.</a:t>
            </a:r>
          </a:p>
          <a:p>
            <a:pPr>
              <a:lnSpc>
                <a:spcPct val="150000"/>
              </a:lnSpc>
            </a:pPr>
            <a:r>
              <a:rPr lang="en-US" sz="2400" b="1" dirty="0" smtClean="0">
                <a:latin typeface="Calibri" panose="020F0502020204030204" pitchFamily="34" charset="0"/>
                <a:cs typeface="Calibri" panose="020F0502020204030204" pitchFamily="34" charset="0"/>
              </a:rPr>
              <a:t>Keeping </a:t>
            </a:r>
            <a:r>
              <a:rPr lang="en-US" sz="2400" b="1" dirty="0">
                <a:latin typeface="Calibri" panose="020F0502020204030204" pitchFamily="34" charset="0"/>
                <a:cs typeface="Calibri" panose="020F0502020204030204" pitchFamily="34" charset="0"/>
              </a:rPr>
              <a:t>pace with technology</a:t>
            </a:r>
            <a:r>
              <a:rPr lang="en-US" sz="2400" dirty="0">
                <a:latin typeface="Calibri" panose="020F0502020204030204" pitchFamily="34" charset="0"/>
                <a:cs typeface="Calibri" panose="020F0502020204030204" pitchFamily="34" charset="0"/>
              </a:rPr>
              <a:t>–  The field of computers is rapidly changing. It is possible that a static IP computer running a server becomes obsolete in the near future. It is relatively complex to transfer the server settings from a static IP computer to a new computer.</a:t>
            </a:r>
          </a:p>
        </p:txBody>
      </p:sp>
    </p:spTree>
    <p:extLst>
      <p:ext uri="{BB962C8B-B14F-4D97-AF65-F5344CB8AC3E}">
        <p14:creationId xmlns:p14="http://schemas.microsoft.com/office/powerpoint/2010/main" val="5471002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76120" y="4077072"/>
            <a:ext cx="3890809" cy="646331"/>
          </a:xfrm>
          <a:prstGeom prst="rect">
            <a:avLst/>
          </a:prstGeom>
        </p:spPr>
        <p:txBody>
          <a:bodyPr wrap="none">
            <a:spAutoFit/>
          </a:bodyPr>
          <a:lstStyle/>
          <a:p>
            <a:r>
              <a:rPr lang="en-IN" sz="3600" dirty="0">
                <a:solidFill>
                  <a:srgbClr val="FF0000"/>
                </a:solidFill>
                <a:latin typeface="Algerian" panose="04020705040A02060702" pitchFamily="82" charset="0"/>
              </a:rPr>
              <a:t>Any </a:t>
            </a:r>
            <a:r>
              <a:rPr lang="en-IN" sz="3600" dirty="0" smtClean="0">
                <a:solidFill>
                  <a:srgbClr val="FF0000"/>
                </a:solidFill>
                <a:latin typeface="Algerian" panose="04020705040A02060702" pitchFamily="82" charset="0"/>
              </a:rPr>
              <a:t>Questions? </a:t>
            </a:r>
            <a:endParaRPr lang="en-US" sz="3600"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12184920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377" y="223457"/>
            <a:ext cx="10515600" cy="685263"/>
          </a:xfrm>
        </p:spPr>
        <p:txBody>
          <a:bodyPr>
            <a:noAutofit/>
          </a:bodyPr>
          <a:lstStyle/>
          <a:p>
            <a:r>
              <a:rPr lang="en-US" sz="4400" b="1" dirty="0" smtClean="0">
                <a:latin typeface="Arial" panose="020B0604020202020204" pitchFamily="34" charset="0"/>
                <a:cs typeface="Arial" panose="020B0604020202020204" pitchFamily="34" charset="0"/>
              </a:rPr>
              <a:t>DNS History</a:t>
            </a:r>
            <a:endParaRPr lang="en-US" sz="4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2378" y="1549020"/>
            <a:ext cx="10515600" cy="4351338"/>
          </a:xfrm>
        </p:spPr>
        <p:txBody>
          <a:bodyPr/>
          <a:lstStyle/>
          <a:p>
            <a:r>
              <a:rPr lang="en-US" sz="2800" dirty="0" smtClean="0">
                <a:latin typeface="Arial" panose="020B0604020202020204" pitchFamily="34" charset="0"/>
                <a:cs typeface="Arial" panose="020B0604020202020204" pitchFamily="34" charset="0"/>
              </a:rPr>
              <a:t>APARANET utilized a central file HOST.txt.</a:t>
            </a:r>
          </a:p>
          <a:p>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Contains name’s to address mapping.</a:t>
            </a:r>
          </a:p>
          <a:p>
            <a:pPr marL="4763" lvl="1" indent="0">
              <a:buNone/>
            </a:pPr>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Maintained </a:t>
            </a:r>
            <a:r>
              <a:rPr lang="en-US" sz="2800" dirty="0">
                <a:latin typeface="Arial" panose="020B0604020202020204" pitchFamily="34" charset="0"/>
                <a:cs typeface="Arial" panose="020B0604020202020204" pitchFamily="34" charset="0"/>
              </a:rPr>
              <a:t>b</a:t>
            </a:r>
            <a:r>
              <a:rPr lang="en-US" sz="2800" dirty="0" smtClean="0">
                <a:latin typeface="Arial" panose="020B0604020202020204" pitchFamily="34" charset="0"/>
                <a:cs typeface="Arial" panose="020B0604020202020204" pitchFamily="34" charset="0"/>
              </a:rPr>
              <a:t>y SRI’s NIC (Stanford-Research-Institute: Network –</a:t>
            </a:r>
          </a:p>
          <a:p>
            <a:pPr marL="4763" lvl="1" indent="0">
              <a:buNone/>
            </a:pP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 Information -Center)</a:t>
            </a:r>
          </a:p>
          <a:p>
            <a:pPr marL="4763" lvl="1" indent="0">
              <a:buNone/>
            </a:pPr>
            <a:endParaRPr lang="en-US" dirty="0" smtClean="0"/>
          </a:p>
          <a:p>
            <a:pPr lvl="1"/>
            <a:r>
              <a:rPr lang="en-US" sz="2800" dirty="0" smtClean="0">
                <a:latin typeface="Arial" panose="020B0604020202020204" pitchFamily="34" charset="0"/>
                <a:cs typeface="Arial" panose="020B0604020202020204" pitchFamily="34" charset="0"/>
              </a:rPr>
              <a:t>Administrators email changes to NIC.</a:t>
            </a:r>
          </a:p>
          <a:p>
            <a:pPr marL="4763" lvl="1" indent="0">
              <a:buNone/>
            </a:pPr>
            <a:endParaRPr lang="en-US" sz="2800" dirty="0" smtClean="0">
              <a:latin typeface="Arial" panose="020B0604020202020204" pitchFamily="34" charset="0"/>
              <a:cs typeface="Arial" panose="020B0604020202020204" pitchFamily="34" charset="0"/>
            </a:endParaRPr>
          </a:p>
          <a:p>
            <a:pPr lvl="2"/>
            <a:r>
              <a:rPr lang="en-US" sz="2800" dirty="0" smtClean="0">
                <a:latin typeface="Arial" panose="020B0604020202020204" pitchFamily="34" charset="0"/>
                <a:cs typeface="Arial" panose="020B0604020202020204" pitchFamily="34" charset="0"/>
              </a:rPr>
              <a:t>NIC updates HOSTS.txt periodically.</a:t>
            </a:r>
          </a:p>
          <a:p>
            <a:pPr marL="228600" lvl="2" indent="0">
              <a:buNone/>
            </a:pPr>
            <a:endParaRPr lang="en-US" sz="2800" dirty="0">
              <a:latin typeface="Arial" panose="020B0604020202020204" pitchFamily="34" charset="0"/>
              <a:cs typeface="Arial" panose="020B0604020202020204" pitchFamily="34" charset="0"/>
            </a:endParaRPr>
          </a:p>
          <a:p>
            <a:pPr lvl="2"/>
            <a:r>
              <a:rPr lang="en-US" sz="2800" dirty="0" smtClean="0">
                <a:latin typeface="Arial" panose="020B0604020202020204" pitchFamily="34" charset="0"/>
                <a:cs typeface="Arial" panose="020B0604020202020204" pitchFamily="34" charset="0"/>
              </a:rPr>
              <a:t>Administrators FTP (Download) HOSTS.txt.</a:t>
            </a:r>
          </a:p>
        </p:txBody>
      </p:sp>
      <p:pic>
        <p:nvPicPr>
          <p:cNvPr id="4" name="Picture 3"/>
          <p:cNvPicPr>
            <a:picLocks noChangeAspect="1"/>
          </p:cNvPicPr>
          <p:nvPr/>
        </p:nvPicPr>
        <p:blipFill>
          <a:blip r:embed="rId2"/>
          <a:stretch>
            <a:fillRect/>
          </a:stretch>
        </p:blipFill>
        <p:spPr>
          <a:xfrm>
            <a:off x="7896200" y="3501008"/>
            <a:ext cx="4289712" cy="2875189"/>
          </a:xfrm>
          <a:prstGeom prst="rect">
            <a:avLst/>
          </a:prstGeom>
        </p:spPr>
      </p:pic>
    </p:spTree>
    <p:extLst>
      <p:ext uri="{BB962C8B-B14F-4D97-AF65-F5344CB8AC3E}">
        <p14:creationId xmlns:p14="http://schemas.microsoft.com/office/powerpoint/2010/main" val="29483138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latin typeface="Arial" panose="020B0604020202020204" pitchFamily="34" charset="0"/>
                <a:cs typeface="Arial" panose="020B0604020202020204" pitchFamily="34" charset="0"/>
              </a:rPr>
              <a:t>DNS HISTORY Cont….</a:t>
            </a:r>
            <a:endParaRPr lang="en-US" sz="4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17286" y="1700808"/>
            <a:ext cx="11370945" cy="4351337"/>
          </a:xfrm>
        </p:spPr>
        <p:txBody>
          <a:bodyPr/>
          <a:lstStyle/>
          <a:p>
            <a:r>
              <a:rPr lang="en-US" sz="2800" dirty="0" smtClean="0">
                <a:latin typeface="Arial" panose="020B0604020202020204" pitchFamily="34" charset="0"/>
                <a:cs typeface="Arial" panose="020B0604020202020204" pitchFamily="34" charset="0"/>
              </a:rPr>
              <a:t>As the system grew, HOSTS.txt had problems with</a:t>
            </a:r>
          </a:p>
          <a:p>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Scalability ( Traffic and load)</a:t>
            </a:r>
          </a:p>
          <a:p>
            <a:pPr marL="4763" lvl="1" indent="0">
              <a:buNone/>
            </a:pPr>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Name collisions</a:t>
            </a:r>
          </a:p>
          <a:p>
            <a:pPr marL="4763" lvl="1" indent="0">
              <a:buNone/>
            </a:pPr>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Consistency.</a:t>
            </a:r>
          </a:p>
          <a:p>
            <a:pPr marL="4763" lvl="1" indent="0">
              <a:buNone/>
            </a:pPr>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In 1984, Paul Mockapetris released the first version (RFCs882 and 883,</a:t>
            </a:r>
          </a:p>
          <a:p>
            <a:r>
              <a:rPr lang="en-US" sz="2800" dirty="0" smtClean="0">
                <a:latin typeface="Arial" panose="020B0604020202020204" pitchFamily="34" charset="0"/>
                <a:cs typeface="Arial" panose="020B0604020202020204" pitchFamily="34" charset="0"/>
              </a:rPr>
              <a:t> superseded by 1034 and 1035….)</a:t>
            </a:r>
          </a:p>
          <a:p>
            <a:pPr marL="0" indent="0">
              <a:buNone/>
            </a:pPr>
            <a:endParaRPr lang="en-US" dirty="0" smtClean="0"/>
          </a:p>
        </p:txBody>
      </p:sp>
    </p:spTree>
    <p:extLst>
      <p:ext uri="{BB962C8B-B14F-4D97-AF65-F5344CB8AC3E}">
        <p14:creationId xmlns:p14="http://schemas.microsoft.com/office/powerpoint/2010/main" val="23489396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lumMod val="75000"/>
                    <a:lumOff val="25000"/>
                  </a:schemeClr>
                </a:solidFill>
                <a:latin typeface="Calibri" panose="020F0502020204030204" pitchFamily="34" charset="0"/>
              </a:rPr>
              <a:t>DNS Hierarchy</a:t>
            </a:r>
            <a:br>
              <a:rPr lang="en-US" sz="2800" b="1" dirty="0">
                <a:solidFill>
                  <a:schemeClr val="tx1">
                    <a:lumMod val="75000"/>
                    <a:lumOff val="25000"/>
                  </a:schemeClr>
                </a:solidFill>
                <a:latin typeface="Calibri" panose="020F0502020204030204" pitchFamily="34" charset="0"/>
              </a:rPr>
            </a:br>
            <a:endParaRPr lang="en-US" dirty="0"/>
          </a:p>
        </p:txBody>
      </p:sp>
      <p:sp>
        <p:nvSpPr>
          <p:cNvPr id="3" name="Content Placeholder 2"/>
          <p:cNvSpPr>
            <a:spLocks noGrp="1"/>
          </p:cNvSpPr>
          <p:nvPr>
            <p:ph idx="1"/>
          </p:nvPr>
        </p:nvSpPr>
        <p:spPr/>
        <p:txBody>
          <a:bodyPr/>
          <a:lstStyle/>
          <a:p>
            <a:r>
              <a:rPr lang="en-US" dirty="0">
                <a:solidFill>
                  <a:schemeClr val="tx1">
                    <a:lumMod val="75000"/>
                    <a:lumOff val="25000"/>
                  </a:schemeClr>
                </a:solidFill>
                <a:latin typeface="Calibri" panose="020F0502020204030204" pitchFamily="34" charset="0"/>
              </a:rPr>
              <a:t>DNS uses a hierarchy to manage its distributed database system. The DNS hierarchy, also called the domain name space, is an inverted tree structure, much like </a:t>
            </a:r>
            <a:r>
              <a:rPr lang="en-US" dirty="0" err="1">
                <a:solidFill>
                  <a:schemeClr val="tx1">
                    <a:lumMod val="75000"/>
                    <a:lumOff val="25000"/>
                  </a:schemeClr>
                </a:solidFill>
                <a:latin typeface="Calibri" panose="020F0502020204030204" pitchFamily="34" charset="0"/>
              </a:rPr>
              <a:t>eDirectory</a:t>
            </a:r>
            <a:r>
              <a:rPr lang="en-US" dirty="0" smtClean="0">
                <a:solidFill>
                  <a:schemeClr val="tx1">
                    <a:lumMod val="75000"/>
                    <a:lumOff val="25000"/>
                  </a:schemeClr>
                </a:solidFill>
                <a:latin typeface="Calibri" panose="020F0502020204030204" pitchFamily="34" charset="0"/>
              </a:rPr>
              <a:t>.</a:t>
            </a:r>
          </a:p>
          <a:p>
            <a:endParaRPr lang="en-US" dirty="0">
              <a:solidFill>
                <a:schemeClr val="tx1">
                  <a:lumMod val="75000"/>
                  <a:lumOff val="25000"/>
                </a:schemeClr>
              </a:solidFill>
              <a:latin typeface="Calibri" panose="020F0502020204030204" pitchFamily="34"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918" y="2793548"/>
            <a:ext cx="6840760" cy="4019828"/>
          </a:xfrm>
          <a:prstGeom prst="rect">
            <a:avLst/>
          </a:prstGeom>
        </p:spPr>
      </p:pic>
    </p:spTree>
    <p:extLst>
      <p:ext uri="{BB962C8B-B14F-4D97-AF65-F5344CB8AC3E}">
        <p14:creationId xmlns:p14="http://schemas.microsoft.com/office/powerpoint/2010/main" val="4090501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285750" indent="-285750"/>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a:xfrm>
            <a:off x="413067" y="548681"/>
            <a:ext cx="11370945" cy="5215532"/>
          </a:xfrm>
        </p:spPr>
        <p:txBody>
          <a:bodyPr/>
          <a:lstStyle/>
          <a:p>
            <a:r>
              <a:rPr lang="en-US" b="1" dirty="0"/>
              <a:t>Top-Level Name Component of the DNS </a:t>
            </a:r>
            <a:r>
              <a:rPr lang="en-US" b="1" dirty="0" smtClean="0"/>
              <a:t>Hierarchy</a:t>
            </a:r>
          </a:p>
          <a:p>
            <a:endParaRPr lang="en-US" dirty="0"/>
          </a:p>
        </p:txBody>
      </p:sp>
      <p:sp>
        <p:nvSpPr>
          <p:cNvPr id="4" name="Text Placeholder 2"/>
          <p:cNvSpPr txBox="1">
            <a:spLocks/>
          </p:cNvSpPr>
          <p:nvPr/>
        </p:nvSpPr>
        <p:spPr>
          <a:xfrm>
            <a:off x="407988" y="980728"/>
            <a:ext cx="10800580" cy="5616624"/>
          </a:xfrm>
          <a:prstGeom prst="rect">
            <a:avLst/>
          </a:prstGeom>
        </p:spPr>
        <p:txBody>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aphicFrame>
        <p:nvGraphicFramePr>
          <p:cNvPr id="5" name="Table 4"/>
          <p:cNvGraphicFramePr>
            <a:graphicFrameLocks noGrp="1"/>
          </p:cNvGraphicFramePr>
          <p:nvPr>
            <p:extLst/>
          </p:nvPr>
        </p:nvGraphicFramePr>
        <p:xfrm>
          <a:off x="839415" y="1628800"/>
          <a:ext cx="10369153" cy="6047328"/>
        </p:xfrm>
        <a:graphic>
          <a:graphicData uri="http://schemas.openxmlformats.org/drawingml/2006/table">
            <a:tbl>
              <a:tblPr firstRow="1" bandRow="1">
                <a:tableStyleId>{5C22544A-7EE6-4342-B048-85BDC9FD1C3A}</a:tableStyleId>
              </a:tblPr>
              <a:tblGrid>
                <a:gridCol w="2232249"/>
                <a:gridCol w="5832648"/>
                <a:gridCol w="2304256"/>
              </a:tblGrid>
              <a:tr h="1058414">
                <a:tc>
                  <a:txBody>
                    <a:bodyPr/>
                    <a:lstStyle/>
                    <a:p>
                      <a:pPr algn="ctr"/>
                      <a:r>
                        <a:rPr lang="en-US" sz="1800" b="1" kern="1200" dirty="0" smtClean="0">
                          <a:solidFill>
                            <a:schemeClr val="lt1"/>
                          </a:solidFill>
                          <a:effectLst/>
                          <a:latin typeface="+mn-lt"/>
                          <a:ea typeface="+mn-ea"/>
                          <a:cs typeface="+mn-cs"/>
                        </a:rPr>
                        <a:t>Top-Level Name Component</a:t>
                      </a:r>
                      <a:endParaRPr lang="en-US" dirty="0"/>
                    </a:p>
                  </a:txBody>
                  <a:tcPr/>
                </a:tc>
                <a:tc>
                  <a:txBody>
                    <a:bodyPr/>
                    <a:lstStyle/>
                    <a:p>
                      <a:pPr algn="ctr"/>
                      <a:r>
                        <a:rPr lang="en-US" sz="1800" b="1" kern="1200" dirty="0" smtClean="0">
                          <a:solidFill>
                            <a:schemeClr val="lt1"/>
                          </a:solidFill>
                          <a:effectLst/>
                          <a:latin typeface="+mn-lt"/>
                          <a:ea typeface="+mn-ea"/>
                          <a:cs typeface="+mn-cs"/>
                        </a:rPr>
                        <a:t>Description</a:t>
                      </a:r>
                      <a:endParaRPr lang="en-US" dirty="0"/>
                    </a:p>
                  </a:txBody>
                  <a:tcPr/>
                </a:tc>
                <a:tc>
                  <a:txBody>
                    <a:bodyPr/>
                    <a:lstStyle/>
                    <a:p>
                      <a:pPr algn="ctr"/>
                      <a:r>
                        <a:rPr lang="en-US" sz="1800" b="1" kern="1200" dirty="0" smtClean="0">
                          <a:solidFill>
                            <a:schemeClr val="lt1"/>
                          </a:solidFill>
                          <a:effectLst/>
                          <a:latin typeface="+mn-lt"/>
                          <a:ea typeface="+mn-ea"/>
                          <a:cs typeface="+mn-cs"/>
                        </a:rPr>
                        <a:t>Example DNS Domain Name</a:t>
                      </a:r>
                      <a:endParaRPr lang="en-US" dirty="0"/>
                    </a:p>
                  </a:txBody>
                  <a:tcPr/>
                </a:tc>
              </a:tr>
              <a:tr h="558977">
                <a:tc>
                  <a:txBody>
                    <a:bodyPr/>
                    <a:lstStyle/>
                    <a:p>
                      <a:pPr marL="0" marR="0">
                        <a:lnSpc>
                          <a:spcPts val="1350"/>
                        </a:lnSpc>
                        <a:spcBef>
                          <a:spcPts val="0"/>
                        </a:spcBef>
                        <a:spcAft>
                          <a:spcPts val="0"/>
                        </a:spcAft>
                      </a:pPr>
                      <a:r>
                        <a:rPr lang="en-US" sz="1800" kern="1200" dirty="0" smtClean="0">
                          <a:solidFill>
                            <a:schemeClr val="dk1"/>
                          </a:solidFill>
                          <a:effectLst/>
                          <a:latin typeface="+mn-lt"/>
                          <a:ea typeface="+mn-ea"/>
                          <a:cs typeface="+mn-cs"/>
                        </a:rPr>
                        <a:t>.com</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95250" marB="95250"/>
                </a:tc>
                <a:tc>
                  <a:txBody>
                    <a:bodyPr/>
                    <a:lstStyle/>
                    <a:p>
                      <a:r>
                        <a:rPr lang="en-US" sz="1400" kern="1200" dirty="0" smtClean="0">
                          <a:solidFill>
                            <a:schemeClr val="dk1"/>
                          </a:solidFill>
                          <a:effectLst/>
                          <a:latin typeface="+mn-lt"/>
                          <a:ea typeface="+mn-ea"/>
                          <a:cs typeface="+mn-cs"/>
                        </a:rPr>
                        <a:t>An Internet name authority delegates portions of the domain namespace under this level to commercial organizations, such as the Microsoft Corporation.</a:t>
                      </a:r>
                      <a:endParaRPr lang="en-US" sz="1400" dirty="0"/>
                    </a:p>
                  </a:txBody>
                  <a:tcPr/>
                </a:tc>
                <a:tc>
                  <a:txBody>
                    <a:bodyPr/>
                    <a:lstStyle/>
                    <a:p>
                      <a:r>
                        <a:rPr lang="en-US" sz="1400" kern="1200" dirty="0" smtClean="0">
                          <a:solidFill>
                            <a:schemeClr val="dk1"/>
                          </a:solidFill>
                          <a:effectLst/>
                          <a:latin typeface="+mn-lt"/>
                          <a:ea typeface="+mn-ea"/>
                          <a:cs typeface="+mn-cs"/>
                        </a:rPr>
                        <a:t>microsoft.com</a:t>
                      </a:r>
                      <a:endParaRPr lang="en-US" sz="1400" dirty="0"/>
                    </a:p>
                  </a:txBody>
                  <a:tcPr/>
                </a:tc>
              </a:tr>
              <a:tr h="558977">
                <a:tc>
                  <a:txBody>
                    <a:bodyPr/>
                    <a:lstStyle/>
                    <a:p>
                      <a:r>
                        <a:rPr lang="en-US" sz="1800" kern="1200" dirty="0" smtClean="0">
                          <a:solidFill>
                            <a:schemeClr val="dk1"/>
                          </a:solidFill>
                          <a:effectLst/>
                          <a:latin typeface="+mn-lt"/>
                          <a:ea typeface="+mn-ea"/>
                          <a:cs typeface="+mn-cs"/>
                        </a:rPr>
                        <a:t>.edu</a:t>
                      </a:r>
                      <a:endParaRPr lang="en-US" dirty="0"/>
                    </a:p>
                  </a:txBody>
                  <a:tcPr/>
                </a:tc>
                <a:tc>
                  <a:txBody>
                    <a:bodyPr/>
                    <a:lstStyle/>
                    <a:p>
                      <a:r>
                        <a:rPr lang="en-US" sz="1400" kern="1200" dirty="0" smtClean="0">
                          <a:solidFill>
                            <a:schemeClr val="dk1"/>
                          </a:solidFill>
                          <a:effectLst/>
                          <a:latin typeface="+mn-lt"/>
                          <a:ea typeface="+mn-ea"/>
                          <a:cs typeface="+mn-cs"/>
                        </a:rPr>
                        <a:t>An Internet name authority delegates portions of this domain namespace to educational organizations, such as the Massachusetts Institute of Technology (MIT).</a:t>
                      </a:r>
                      <a:endParaRPr lang="en-US" sz="1400" dirty="0"/>
                    </a:p>
                  </a:txBody>
                  <a:tcPr/>
                </a:tc>
                <a:tc>
                  <a:txBody>
                    <a:bodyPr/>
                    <a:lstStyle/>
                    <a:p>
                      <a:r>
                        <a:rPr lang="en-US" sz="1400" kern="1200" dirty="0" smtClean="0">
                          <a:solidFill>
                            <a:schemeClr val="dk1"/>
                          </a:solidFill>
                          <a:effectLst/>
                          <a:latin typeface="+mn-lt"/>
                          <a:ea typeface="+mn-ea"/>
                          <a:cs typeface="+mn-cs"/>
                        </a:rPr>
                        <a:t>mit.edu</a:t>
                      </a:r>
                      <a:endParaRPr lang="en-US" sz="1400" dirty="0"/>
                    </a:p>
                  </a:txBody>
                  <a:tcPr/>
                </a:tc>
              </a:tr>
              <a:tr h="558977">
                <a:tc>
                  <a:txBody>
                    <a:bodyPr/>
                    <a:lstStyle/>
                    <a:p>
                      <a:r>
                        <a:rPr lang="en-US" sz="1800" kern="1200" dirty="0" smtClean="0">
                          <a:solidFill>
                            <a:schemeClr val="dk1"/>
                          </a:solidFill>
                          <a:effectLst/>
                          <a:latin typeface="+mn-lt"/>
                          <a:ea typeface="+mn-ea"/>
                          <a:cs typeface="+mn-cs"/>
                        </a:rPr>
                        <a:t>.gov</a:t>
                      </a:r>
                      <a:endParaRPr lang="en-US" dirty="0"/>
                    </a:p>
                  </a:txBody>
                  <a:tcPr/>
                </a:tc>
                <a:tc>
                  <a:txBody>
                    <a:bodyPr/>
                    <a:lstStyle/>
                    <a:p>
                      <a:r>
                        <a:rPr lang="en-US" sz="1400" kern="1200" dirty="0" smtClean="0">
                          <a:solidFill>
                            <a:schemeClr val="dk1"/>
                          </a:solidFill>
                          <a:effectLst/>
                          <a:latin typeface="+mn-lt"/>
                          <a:ea typeface="+mn-ea"/>
                          <a:cs typeface="+mn-cs"/>
                        </a:rPr>
                        <a:t>An Internet name authority delegates portions of this domain namespace to governmental organizations, such as the White House in Washington, D.C.</a:t>
                      </a:r>
                      <a:endParaRPr lang="en-US" sz="1400" dirty="0"/>
                    </a:p>
                  </a:txBody>
                  <a:tcPr/>
                </a:tc>
                <a:tc>
                  <a:txBody>
                    <a:bodyPr/>
                    <a:lstStyle/>
                    <a:p>
                      <a:r>
                        <a:rPr lang="en-US" sz="1400" kern="1200" dirty="0" smtClean="0">
                          <a:solidFill>
                            <a:schemeClr val="dk1"/>
                          </a:solidFill>
                          <a:effectLst/>
                          <a:latin typeface="+mn-lt"/>
                          <a:ea typeface="+mn-ea"/>
                          <a:cs typeface="+mn-cs"/>
                        </a:rPr>
                        <a:t>whitehouse.gov</a:t>
                      </a:r>
                      <a:endParaRPr lang="en-US" sz="1400" dirty="0"/>
                    </a:p>
                  </a:txBody>
                  <a:tcPr/>
                </a:tc>
              </a:tr>
              <a:tr h="558977">
                <a:tc>
                  <a:txBody>
                    <a:bodyPr/>
                    <a:lstStyle/>
                    <a:p>
                      <a:r>
                        <a:rPr lang="en-US" dirty="0" smtClean="0"/>
                        <a:t>.</a:t>
                      </a:r>
                      <a:r>
                        <a:rPr lang="en-US" sz="1800" kern="1200" dirty="0" smtClean="0">
                          <a:solidFill>
                            <a:schemeClr val="dk1"/>
                          </a:solidFill>
                          <a:effectLst/>
                          <a:latin typeface="+mn-lt"/>
                          <a:ea typeface="+mn-ea"/>
                          <a:cs typeface="+mn-cs"/>
                        </a:rPr>
                        <a:t>org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An Internet name authority delegates portions of this domain namespace to noncommercial organizations, such as the Center for Networked Information Discovery and Retrieval (CNIDR).</a:t>
                      </a:r>
                      <a:endParaRPr lang="en-US" sz="1400" dirty="0"/>
                    </a:p>
                  </a:txBody>
                  <a:tcPr/>
                </a:tc>
                <a:tc>
                  <a:txBody>
                    <a:bodyPr/>
                    <a:lstStyle/>
                    <a:p>
                      <a:r>
                        <a:rPr lang="en-US" sz="1400" kern="1200" dirty="0" smtClean="0">
                          <a:solidFill>
                            <a:schemeClr val="dk1"/>
                          </a:solidFill>
                          <a:effectLst/>
                          <a:latin typeface="+mn-lt"/>
                          <a:ea typeface="+mn-ea"/>
                          <a:cs typeface="+mn-cs"/>
                        </a:rPr>
                        <a:t>cnidr.org</a:t>
                      </a:r>
                      <a:endParaRPr lang="en-US" sz="1400" dirty="0"/>
                    </a:p>
                  </a:txBody>
                  <a:tcPr/>
                </a:tc>
              </a:tr>
              <a:tr h="558977">
                <a:tc>
                  <a:txBody>
                    <a:bodyPr/>
                    <a:lstStyle/>
                    <a:p>
                      <a:r>
                        <a:rPr lang="en-US" sz="1800" kern="1200" dirty="0" smtClean="0">
                          <a:solidFill>
                            <a:schemeClr val="dk1"/>
                          </a:solidFill>
                          <a:effectLst/>
                          <a:latin typeface="+mn-lt"/>
                          <a:ea typeface="+mn-ea"/>
                          <a:cs typeface="+mn-cs"/>
                        </a:rPr>
                        <a:t>.net</a:t>
                      </a:r>
                      <a:endParaRPr lang="en-US" dirty="0"/>
                    </a:p>
                  </a:txBody>
                  <a:tcPr/>
                </a:tc>
                <a:tc>
                  <a:txBody>
                    <a:bodyPr/>
                    <a:lstStyle/>
                    <a:p>
                      <a:r>
                        <a:rPr lang="en-US" sz="1400" kern="1200" dirty="0" smtClean="0">
                          <a:solidFill>
                            <a:schemeClr val="dk1"/>
                          </a:solidFill>
                          <a:effectLst/>
                          <a:latin typeface="+mn-lt"/>
                          <a:ea typeface="+mn-ea"/>
                          <a:cs typeface="+mn-cs"/>
                        </a:rPr>
                        <a:t>An Internet name authority delegates portions of this domain namespace to networking organizations, such as the National Science Foundation (NSF).</a:t>
                      </a:r>
                      <a:endParaRPr lang="en-US" sz="1400" dirty="0"/>
                    </a:p>
                  </a:txBody>
                  <a:tcPr/>
                </a:tc>
                <a:tc>
                  <a:txBody>
                    <a:bodyPr/>
                    <a:lstStyle/>
                    <a:p>
                      <a:r>
                        <a:rPr lang="en-US" sz="1400" kern="1200" dirty="0" smtClean="0">
                          <a:solidFill>
                            <a:schemeClr val="dk1"/>
                          </a:solidFill>
                          <a:effectLst/>
                          <a:latin typeface="+mn-lt"/>
                          <a:ea typeface="+mn-ea"/>
                          <a:cs typeface="+mn-cs"/>
                        </a:rPr>
                        <a:t>nsf.net</a:t>
                      </a:r>
                      <a:endParaRPr lang="en-US" sz="1400" dirty="0"/>
                    </a:p>
                  </a:txBody>
                  <a:tcPr/>
                </a:tc>
              </a:tr>
              <a:tr h="558977">
                <a:tc>
                  <a:txBody>
                    <a:bodyPr/>
                    <a:lstStyle/>
                    <a:p>
                      <a:endParaRPr lang="en-US"/>
                    </a:p>
                  </a:txBody>
                  <a:tcPr/>
                </a:tc>
                <a:tc>
                  <a:txBody>
                    <a:bodyPr/>
                    <a:lstStyle/>
                    <a:p>
                      <a:endParaRPr lang="en-US"/>
                    </a:p>
                  </a:txBody>
                  <a:tcPr/>
                </a:tc>
                <a:tc>
                  <a:txBody>
                    <a:bodyPr/>
                    <a:lstStyle/>
                    <a:p>
                      <a:endParaRPr lang="en-US" dirty="0"/>
                    </a:p>
                  </a:txBody>
                  <a:tcPr/>
                </a:tc>
              </a:tr>
              <a:tr h="558977">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46760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Root Hints</a:t>
            </a:r>
            <a:br>
              <a:rPr lang="en-US" sz="2400" b="1" dirty="0"/>
            </a:b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Root hints are DNS data stored in a DNS server. The root hints provides a list of preliminary resource records that can be used by the DNS service to locate other DNS servers that are authoritative for the root of the DNS domain namespace tree.</a:t>
            </a:r>
          </a:p>
          <a:p>
            <a:endParaRPr lang="en-US" dirty="0"/>
          </a:p>
          <a:p>
            <a:pPr marL="285750" indent="-285750">
              <a:buFont typeface="Arial" panose="020B0604020202020204" pitchFamily="34" charset="0"/>
              <a:buChar char="•"/>
            </a:pPr>
            <a:r>
              <a:rPr lang="en-US" dirty="0"/>
              <a:t> Root hints are used to prepare servers authoritative for non-root zones so that they can learn and discover authoritative servers that manage domains located at a higher level or in other subtrees of the DNS domain namespace. </a:t>
            </a:r>
          </a:p>
          <a:p>
            <a:endParaRPr lang="en-US" dirty="0"/>
          </a:p>
          <a:p>
            <a:pPr marL="285750" indent="-285750">
              <a:buFont typeface="Arial" panose="020B0604020202020204" pitchFamily="34" charset="0"/>
              <a:buChar char="•"/>
            </a:pPr>
            <a:r>
              <a:rPr lang="en-US" dirty="0"/>
              <a:t>These hints are essential for servers authoritative at lower levels of the namespace when locating and finding servers under these conditions. </a:t>
            </a:r>
          </a:p>
          <a:p>
            <a:endParaRPr lang="en-US" dirty="0"/>
          </a:p>
          <a:p>
            <a:pPr marL="285750" indent="-285750">
              <a:buFont typeface="Arial" panose="020B0604020202020204" pitchFamily="34" charset="0"/>
              <a:buChar char="•"/>
            </a:pPr>
            <a:r>
              <a:rPr lang="en-US" dirty="0"/>
              <a:t>By default, the DNS Server service implements root hints using a file, named Cache.dns, stored in the %systemroot%\System32\</a:t>
            </a:r>
            <a:r>
              <a:rPr lang="en-US" dirty="0" err="1"/>
              <a:t>Dns</a:t>
            </a:r>
            <a:r>
              <a:rPr lang="en-US" dirty="0"/>
              <a:t> folder on the server computer.</a:t>
            </a:r>
          </a:p>
          <a:p>
            <a:endParaRPr lang="en-US" dirty="0"/>
          </a:p>
        </p:txBody>
      </p:sp>
    </p:spTree>
    <p:extLst>
      <p:ext uri="{BB962C8B-B14F-4D97-AF65-F5344CB8AC3E}">
        <p14:creationId xmlns:p14="http://schemas.microsoft.com/office/powerpoint/2010/main" val="181222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Zone Resolution</a:t>
            </a:r>
            <a:br>
              <a:rPr lang="en-US" sz="2400" b="1" dirty="0"/>
            </a:b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A zone represents a discrete portion of the domain namespace. Zones provide a way to partition the domain namespace into manageable sections and they provide the following functions:</a:t>
            </a:r>
          </a:p>
          <a:p>
            <a:pPr marL="285750" indent="-285750">
              <a:buFont typeface="Arial" panose="020B0604020202020204" pitchFamily="34" charset="0"/>
              <a:buChar char="•"/>
            </a:pPr>
            <a:r>
              <a:rPr lang="en-US" dirty="0"/>
              <a:t>Multiple zones in a domain namespace are used to distribute administrative tasks to different groups.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504" y="3068960"/>
            <a:ext cx="6447763" cy="3619376"/>
          </a:xfrm>
          <a:prstGeom prst="rect">
            <a:avLst/>
          </a:prstGeom>
        </p:spPr>
      </p:pic>
    </p:spTree>
    <p:extLst>
      <p:ext uri="{BB962C8B-B14F-4D97-AF65-F5344CB8AC3E}">
        <p14:creationId xmlns:p14="http://schemas.microsoft.com/office/powerpoint/2010/main" val="3174466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latin typeface="Arial" panose="020B0604020202020204" pitchFamily="34" charset="0"/>
                <a:cs typeface="Arial" panose="020B0604020202020204" pitchFamily="34" charset="0"/>
              </a:rPr>
              <a:t>What is a DNS Zone ?</a:t>
            </a:r>
            <a:endParaRPr lang="en-US" sz="4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91344" y="1955095"/>
            <a:ext cx="6048672" cy="4351338"/>
          </a:xfrm>
        </p:spPr>
        <p:txBody>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Every domain name, which is a </a:t>
            </a: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     part </a:t>
            </a:r>
            <a:r>
              <a:rPr lang="en-US" sz="2800" dirty="0">
                <a:latin typeface="Arial" panose="020B0604020202020204" pitchFamily="34" charset="0"/>
                <a:cs typeface="Arial" panose="020B0604020202020204" pitchFamily="34" charset="0"/>
              </a:rPr>
              <a:t>of the DNS system, has </a:t>
            </a: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     several</a:t>
            </a:r>
            <a:r>
              <a:rPr lang="en-US" sz="2800" dirty="0">
                <a:latin typeface="Arial" panose="020B0604020202020204" pitchFamily="34" charset="0"/>
                <a:cs typeface="Arial" panose="020B0604020202020204" pitchFamily="34" charset="0"/>
              </a:rPr>
              <a:t> DNS settings, also </a:t>
            </a:r>
            <a:r>
              <a:rPr lang="en-US" sz="2800" dirty="0" smtClean="0">
                <a:latin typeface="Arial" panose="020B0604020202020204" pitchFamily="34" charset="0"/>
                <a:cs typeface="Arial" panose="020B0604020202020204" pitchFamily="34" charset="0"/>
              </a:rPr>
              <a:t>known </a:t>
            </a:r>
          </a:p>
          <a:p>
            <a:r>
              <a:rPr lang="en-US" sz="2800" dirty="0" smtClean="0">
                <a:latin typeface="Arial" panose="020B0604020202020204" pitchFamily="34" charset="0"/>
                <a:cs typeface="Arial" panose="020B0604020202020204" pitchFamily="34" charset="0"/>
              </a:rPr>
              <a:t>     as</a:t>
            </a:r>
            <a:r>
              <a:rPr lang="en-US" sz="2800" dirty="0">
                <a:latin typeface="Arial" panose="020B0604020202020204" pitchFamily="34" charset="0"/>
                <a:cs typeface="Arial" panose="020B0604020202020204" pitchFamily="34" charset="0"/>
              </a:rPr>
              <a:t> DNS </a:t>
            </a:r>
            <a:r>
              <a:rPr lang="en-US" sz="2800" dirty="0" smtClean="0">
                <a:latin typeface="Arial" panose="020B0604020202020204" pitchFamily="34" charset="0"/>
                <a:cs typeface="Arial" panose="020B0604020202020204" pitchFamily="34" charset="0"/>
              </a:rPr>
              <a:t>records ,to keep </a:t>
            </a:r>
            <a:r>
              <a:rPr lang="en-US" sz="2800" dirty="0">
                <a:latin typeface="Arial" panose="020B0604020202020204" pitchFamily="34" charset="0"/>
                <a:cs typeface="Arial" panose="020B0604020202020204" pitchFamily="34" charset="0"/>
              </a:rPr>
              <a:t>t</a:t>
            </a:r>
            <a:r>
              <a:rPr lang="en-US" sz="2800" dirty="0" smtClean="0">
                <a:latin typeface="Arial" panose="020B0604020202020204" pitchFamily="34" charset="0"/>
                <a:cs typeface="Arial" panose="020B0604020202020204" pitchFamily="34" charset="0"/>
              </a:rPr>
              <a:t>his DNS </a:t>
            </a:r>
          </a:p>
          <a:p>
            <a:r>
              <a:rPr lang="en-US" sz="2800" dirty="0" smtClean="0">
                <a:latin typeface="Arial" panose="020B0604020202020204" pitchFamily="34" charset="0"/>
                <a:cs typeface="Arial" panose="020B0604020202020204" pitchFamily="34" charset="0"/>
              </a:rPr>
              <a:t>     records in order, </a:t>
            </a:r>
            <a:r>
              <a:rPr lang="en-US" sz="2800" dirty="0">
                <a:latin typeface="Arial" panose="020B0604020202020204" pitchFamily="34" charset="0"/>
                <a:cs typeface="Arial" panose="020B0604020202020204" pitchFamily="34" charset="0"/>
              </a:rPr>
              <a:t>the DNS zone </a:t>
            </a: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     was </a:t>
            </a:r>
            <a:r>
              <a:rPr lang="en-US" sz="2800" dirty="0">
                <a:latin typeface="Arial" panose="020B0604020202020204" pitchFamily="34" charset="0"/>
                <a:cs typeface="Arial" panose="020B0604020202020204" pitchFamily="34" charset="0"/>
              </a:rPr>
              <a:t>created</a:t>
            </a:r>
            <a:r>
              <a:rPr lang="en-US" sz="2800" dirty="0" smtClean="0">
                <a:latin typeface="Arial" panose="020B0604020202020204" pitchFamily="34" charset="0"/>
                <a:cs typeface="Arial" panose="020B0604020202020204" pitchFamily="34" charset="0"/>
              </a:rPr>
              <a:t>.</a:t>
            </a:r>
          </a:p>
          <a:p>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Each DNS zone represents a </a:t>
            </a: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     boundary </a:t>
            </a:r>
            <a:r>
              <a:rPr lang="en-US" sz="2800" dirty="0">
                <a:latin typeface="Arial" panose="020B0604020202020204" pitchFamily="34" charset="0"/>
                <a:cs typeface="Arial" panose="020B0604020202020204" pitchFamily="34" charset="0"/>
              </a:rPr>
              <a:t>of authority subject to </a:t>
            </a: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     management </a:t>
            </a:r>
            <a:r>
              <a:rPr lang="en-US" sz="2800" dirty="0">
                <a:latin typeface="Arial" panose="020B0604020202020204" pitchFamily="34" charset="0"/>
                <a:cs typeface="Arial" panose="020B0604020202020204" pitchFamily="34" charset="0"/>
              </a:rPr>
              <a:t>by certain entities</a:t>
            </a:r>
            <a:r>
              <a:rPr lang="en-US" sz="2800" dirty="0" smtClean="0">
                <a:latin typeface="Arial" panose="020B0604020202020204" pitchFamily="34" charset="0"/>
                <a:cs typeface="Arial" panose="020B0604020202020204" pitchFamily="34" charset="0"/>
              </a:rPr>
              <a:t>.</a:t>
            </a: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315" y="1955095"/>
            <a:ext cx="5285669" cy="3866155"/>
          </a:xfrm>
          <a:prstGeom prst="rect">
            <a:avLst/>
          </a:prstGeom>
        </p:spPr>
      </p:pic>
    </p:spTree>
    <p:extLst>
      <p:ext uri="{BB962C8B-B14F-4D97-AF65-F5344CB8AC3E}">
        <p14:creationId xmlns:p14="http://schemas.microsoft.com/office/powerpoint/2010/main" val="24330704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latin typeface="Arial" panose="020B0604020202020204" pitchFamily="34" charset="0"/>
                <a:cs typeface="Arial" panose="020B0604020202020204" pitchFamily="34" charset="0"/>
              </a:rPr>
              <a:t>Types of DNS Zones</a:t>
            </a:r>
            <a:endParaRPr lang="en-US" sz="4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7988" y="1484784"/>
            <a:ext cx="11370945" cy="5040313"/>
          </a:xfrm>
        </p:spPr>
        <p:txBody>
          <a:bodyPr/>
          <a:lstStyle/>
          <a:p>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There are 3 types of DNS Zone.</a:t>
            </a:r>
          </a:p>
          <a:p>
            <a:pPr>
              <a:lnSpc>
                <a:spcPct val="100000"/>
              </a:lnSpc>
            </a:pPr>
            <a:endParaRPr lang="en-US" sz="2800" dirty="0" smtClean="0">
              <a:latin typeface="Arial" panose="020B0604020202020204" pitchFamily="34" charset="0"/>
              <a:cs typeface="Arial" panose="020B0604020202020204" pitchFamily="34" charset="0"/>
            </a:endParaRPr>
          </a:p>
          <a:p>
            <a:pPr marL="971550" lvl="1" indent="-514350">
              <a:lnSpc>
                <a:spcPct val="100000"/>
              </a:lnSpc>
              <a:buFont typeface="+mj-lt"/>
              <a:buAutoNum type="arabicPeriod"/>
            </a:pPr>
            <a:r>
              <a:rPr lang="en-US" sz="2800" dirty="0" smtClean="0">
                <a:latin typeface="Arial" panose="020B0604020202020204" pitchFamily="34" charset="0"/>
                <a:cs typeface="Arial" panose="020B0604020202020204" pitchFamily="34" charset="0"/>
              </a:rPr>
              <a:t>Primary DNS Zone</a:t>
            </a:r>
          </a:p>
          <a:p>
            <a:pPr marL="971550" lvl="1" indent="-514350">
              <a:lnSpc>
                <a:spcPct val="100000"/>
              </a:lnSpc>
              <a:buFont typeface="+mj-lt"/>
              <a:buAutoNum type="arabicPeriod"/>
            </a:pPr>
            <a:r>
              <a:rPr lang="en-US" sz="2800" dirty="0" smtClean="0">
                <a:latin typeface="Arial" panose="020B0604020202020204" pitchFamily="34" charset="0"/>
                <a:cs typeface="Arial" panose="020B0604020202020204" pitchFamily="34" charset="0"/>
              </a:rPr>
              <a:t>Secondary DNS Zone</a:t>
            </a:r>
          </a:p>
          <a:p>
            <a:pPr marL="971550" lvl="1" indent="-514350">
              <a:lnSpc>
                <a:spcPct val="100000"/>
              </a:lnSpc>
              <a:buFont typeface="+mj-lt"/>
              <a:buAutoNum type="arabicPeriod"/>
            </a:pPr>
            <a:r>
              <a:rPr lang="en-US" sz="2800" dirty="0" smtClean="0">
                <a:latin typeface="Arial" panose="020B0604020202020204" pitchFamily="34" charset="0"/>
                <a:cs typeface="Arial" panose="020B0604020202020204" pitchFamily="34" charset="0"/>
              </a:rPr>
              <a:t>Stub DNS Zone</a:t>
            </a:r>
          </a:p>
          <a:p>
            <a:pPr marL="0" indent="0">
              <a:buNone/>
            </a:pPr>
            <a:endParaRPr lang="en-US" dirty="0" smtClean="0">
              <a:latin typeface="Arial" panose="020B0604020202020204" pitchFamily="34" charset="0"/>
              <a:cs typeface="Arial" panose="020B0604020202020204" pitchFamily="34" charset="0"/>
            </a:endParaRPr>
          </a:p>
          <a:p>
            <a:pPr marL="0" indent="0">
              <a:buNone/>
            </a:pPr>
            <a:r>
              <a:rPr lang="en-US" dirty="0"/>
              <a:t> </a:t>
            </a:r>
            <a:r>
              <a:rPr lang="en-US" dirty="0" smtClean="0"/>
              <a:t> </a:t>
            </a:r>
            <a:endParaRPr lang="en-US" dirty="0"/>
          </a:p>
        </p:txBody>
      </p:sp>
    </p:spTree>
    <p:extLst>
      <p:ext uri="{BB962C8B-B14F-4D97-AF65-F5344CB8AC3E}">
        <p14:creationId xmlns:p14="http://schemas.microsoft.com/office/powerpoint/2010/main" val="37174806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latin typeface="Arial" panose="020B0604020202020204" pitchFamily="34" charset="0"/>
                <a:cs typeface="Arial" panose="020B0604020202020204" pitchFamily="34" charset="0"/>
              </a:rPr>
              <a:t>Primary DNS Zone</a:t>
            </a:r>
            <a:endParaRPr lang="en-US" sz="4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13068" y="1412776"/>
            <a:ext cx="11370945" cy="4351337"/>
          </a:xfrm>
        </p:spPr>
        <p:txBody>
          <a:bodyPr>
            <a:normAutofit/>
          </a:bodyPr>
          <a:lstStyle/>
          <a:p>
            <a:r>
              <a:rPr lang="en-US" sz="2800" dirty="0">
                <a:latin typeface="Arial" panose="020B0604020202020204" pitchFamily="34" charset="0"/>
                <a:cs typeface="Arial" panose="020B0604020202020204" pitchFamily="34" charset="0"/>
              </a:rPr>
              <a:t> </a:t>
            </a:r>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Primary DNS Zone contain </a:t>
            </a:r>
            <a:r>
              <a:rPr lang="en-US" sz="2800" dirty="0">
                <a:latin typeface="Arial" panose="020B0604020202020204" pitchFamily="34" charset="0"/>
                <a:cs typeface="Arial" panose="020B0604020202020204" pitchFamily="34" charset="0"/>
              </a:rPr>
              <a:t>a </a:t>
            </a:r>
            <a:r>
              <a:rPr lang="en-US" sz="2800" dirty="0" smtClean="0">
                <a:latin typeface="Arial" panose="020B0604020202020204" pitchFamily="34" charset="0"/>
                <a:cs typeface="Arial" panose="020B0604020202020204" pitchFamily="34" charset="0"/>
              </a:rPr>
              <a:t>read/write </a:t>
            </a:r>
            <a:r>
              <a:rPr lang="en-US" sz="2800" dirty="0">
                <a:latin typeface="Arial" panose="020B0604020202020204" pitchFamily="34" charset="0"/>
                <a:cs typeface="Arial" panose="020B0604020202020204" pitchFamily="34" charset="0"/>
              </a:rPr>
              <a:t>copy of the zone </a:t>
            </a:r>
            <a:r>
              <a:rPr lang="en-US" sz="2800" dirty="0" smtClean="0">
                <a:latin typeface="Arial" panose="020B0604020202020204" pitchFamily="34" charset="0"/>
                <a:cs typeface="Arial" panose="020B0604020202020204" pitchFamily="34" charset="0"/>
              </a:rPr>
              <a:t>data.</a:t>
            </a:r>
          </a:p>
          <a:p>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 All the DNS records added manually or automatically, are written in </a:t>
            </a:r>
            <a:endParaRPr lang="en-US" sz="2800" dirty="0" smtClean="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    this Primary </a:t>
            </a:r>
            <a:r>
              <a:rPr lang="en-US" sz="2800" dirty="0">
                <a:latin typeface="Arial" panose="020B0604020202020204" pitchFamily="34" charset="0"/>
                <a:cs typeface="Arial" panose="020B0604020202020204" pitchFamily="34" charset="0"/>
              </a:rPr>
              <a:t>zone of the DNS </a:t>
            </a:r>
            <a:r>
              <a:rPr lang="en-US" sz="2800" dirty="0" smtClean="0">
                <a:latin typeface="Arial" panose="020B0604020202020204" pitchFamily="34" charset="0"/>
                <a:cs typeface="Arial" panose="020B0604020202020204" pitchFamily="34" charset="0"/>
              </a:rPr>
              <a:t>server</a:t>
            </a:r>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data is stored in a standard text file – .txt</a:t>
            </a:r>
            <a:r>
              <a:rPr lang="en-US" sz="2800" dirty="0" smtClean="0">
                <a:latin typeface="Arial" panose="020B0604020202020204" pitchFamily="34" charset="0"/>
                <a:cs typeface="Arial" panose="020B0604020202020204" pitchFamily="34" charset="0"/>
              </a:rPr>
              <a:t>.</a:t>
            </a:r>
          </a:p>
          <a:p>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Something essential is that to be able to make changes to the DNS </a:t>
            </a:r>
            <a:endParaRPr lang="en-US" sz="2800" dirty="0" smtClean="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    zone</a:t>
            </a:r>
            <a:r>
              <a:rPr lang="en-US" sz="2800" dirty="0">
                <a:latin typeface="Arial" panose="020B0604020202020204" pitchFamily="34" charset="0"/>
                <a:cs typeface="Arial" panose="020B0604020202020204" pitchFamily="34" charset="0"/>
              </a:rPr>
              <a:t>, the </a:t>
            </a:r>
            <a:r>
              <a:rPr lang="en-US" sz="2800" dirty="0" smtClean="0">
                <a:latin typeface="Arial" panose="020B0604020202020204" pitchFamily="34" charset="0"/>
                <a:cs typeface="Arial" panose="020B0604020202020204" pitchFamily="34" charset="0"/>
              </a:rPr>
              <a:t>Primary </a:t>
            </a:r>
            <a:r>
              <a:rPr lang="en-US" sz="2800" dirty="0">
                <a:latin typeface="Arial" panose="020B0604020202020204" pitchFamily="34" charset="0"/>
                <a:cs typeface="Arial" panose="020B0604020202020204" pitchFamily="34" charset="0"/>
              </a:rPr>
              <a:t>zone must be available.</a:t>
            </a:r>
          </a:p>
        </p:txBody>
      </p:sp>
    </p:spTree>
    <p:extLst>
      <p:ext uri="{BB962C8B-B14F-4D97-AF65-F5344CB8AC3E}">
        <p14:creationId xmlns:p14="http://schemas.microsoft.com/office/powerpoint/2010/main" val="4344648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376" y="1340768"/>
            <a:ext cx="11089232" cy="581697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The </a:t>
            </a:r>
            <a:r>
              <a:rPr lang="en-US" sz="2400" dirty="0">
                <a:latin typeface="Calibri" panose="020F0502020204030204" pitchFamily="34" charset="0"/>
                <a:cs typeface="Calibri" panose="020F0502020204030204" pitchFamily="34" charset="0"/>
              </a:rPr>
              <a:t>address resolution protocol </a:t>
            </a:r>
            <a:r>
              <a:rPr lang="en-US" sz="2400" dirty="0" smtClean="0">
                <a:latin typeface="Calibri" panose="020F0502020204030204" pitchFamily="34" charset="0"/>
                <a:cs typeface="Calibri" panose="020F0502020204030204" pitchFamily="34" charset="0"/>
              </a:rPr>
              <a:t>(ARP) </a:t>
            </a:r>
            <a:r>
              <a:rPr lang="en-US" sz="2400" dirty="0">
                <a:latin typeface="Calibri" panose="020F0502020204030204" pitchFamily="34" charset="0"/>
                <a:cs typeface="Calibri" panose="020F0502020204030204" pitchFamily="34" charset="0"/>
              </a:rPr>
              <a:t>is a protocol used by the Internet Protocol (</a:t>
            </a:r>
            <a:r>
              <a:rPr lang="en-US" sz="2400" dirty="0" smtClean="0">
                <a:latin typeface="Calibri" panose="020F0502020204030204" pitchFamily="34" charset="0"/>
                <a:cs typeface="Calibri" panose="020F0502020204030204" pitchFamily="34" charset="0"/>
              </a:rPr>
              <a:t>IP), specifically </a:t>
            </a:r>
            <a:r>
              <a:rPr lang="en-US" sz="2400" dirty="0">
                <a:latin typeface="Calibri" panose="020F0502020204030204" pitchFamily="34" charset="0"/>
                <a:cs typeface="Calibri" panose="020F0502020204030204" pitchFamily="34" charset="0"/>
              </a:rPr>
              <a:t>IPv4, to map IP network addresses to the hardware addresses used by a data link protocol. </a:t>
            </a:r>
            <a:endParaRPr lang="en-US" sz="2400" dirty="0" smtClean="0">
              <a:latin typeface="Calibri" panose="020F0502020204030204" pitchFamily="34" charset="0"/>
              <a:cs typeface="Calibri" panose="020F0502020204030204" pitchFamily="34" charset="0"/>
            </a:endParaRPr>
          </a:p>
          <a:p>
            <a:pPr marL="342900" indent="-342900" algn="just">
              <a:lnSpc>
                <a:spcPct val="15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The </a:t>
            </a:r>
            <a:r>
              <a:rPr lang="en-US" sz="2400" dirty="0">
                <a:latin typeface="Calibri" panose="020F0502020204030204" pitchFamily="34" charset="0"/>
                <a:cs typeface="Calibri" panose="020F0502020204030204" pitchFamily="34" charset="0"/>
              </a:rPr>
              <a:t>protocol operates below the </a:t>
            </a:r>
            <a:r>
              <a:rPr lang="en-US" sz="2400" dirty="0" smtClean="0">
                <a:latin typeface="Calibri" panose="020F0502020204030204" pitchFamily="34" charset="0"/>
                <a:cs typeface="Calibri" panose="020F0502020204030204" pitchFamily="34" charset="0"/>
              </a:rPr>
              <a:t>network layer </a:t>
            </a:r>
            <a:r>
              <a:rPr lang="en-US" sz="2400" dirty="0">
                <a:latin typeface="Calibri" panose="020F0502020204030204" pitchFamily="34" charset="0"/>
                <a:cs typeface="Calibri" panose="020F0502020204030204" pitchFamily="34" charset="0"/>
              </a:rPr>
              <a:t>as a part of the interface between the OSI network and OSI link layer</a:t>
            </a:r>
            <a:r>
              <a:rPr lang="en-US" sz="2400" dirty="0" smtClean="0">
                <a:latin typeface="Calibri" panose="020F0502020204030204" pitchFamily="34" charset="0"/>
                <a:cs typeface="Calibri" panose="020F0502020204030204" pitchFamily="34" charset="0"/>
              </a:rPr>
              <a:t>.</a:t>
            </a:r>
          </a:p>
          <a:p>
            <a:pPr marL="342900" indent="-342900" algn="just">
              <a:lnSpc>
                <a:spcPct val="150000"/>
              </a:lnSpc>
              <a:buFont typeface="Wingdings" panose="05000000000000000000" pitchFamily="2" charset="2"/>
              <a:buChar char="Ø"/>
            </a:pPr>
            <a:endParaRPr lang="en-US" sz="2400" dirty="0" smtClean="0">
              <a:latin typeface="Calibri" panose="020F0502020204030204" pitchFamily="34" charset="0"/>
              <a:cs typeface="Calibri" panose="020F0502020204030204" pitchFamily="34" charset="0"/>
            </a:endParaRPr>
          </a:p>
          <a:p>
            <a:pPr marL="342900" indent="-342900" algn="just">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ARP finds the hardware address, also known as Media Access Control (MAC) address, of a host from its known IP address</a:t>
            </a:r>
            <a:r>
              <a:rPr lang="en-US" sz="2400" dirty="0" smtClean="0">
                <a:latin typeface="Calibri" panose="020F0502020204030204" pitchFamily="34" charset="0"/>
                <a:cs typeface="Calibri" panose="020F0502020204030204" pitchFamily="34" charset="0"/>
              </a:rPr>
              <a:t>.</a:t>
            </a:r>
          </a:p>
          <a:p>
            <a:pPr marL="342900" indent="-342900">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
        <p:nvSpPr>
          <p:cNvPr id="5" name="TextBox 4"/>
          <p:cNvSpPr txBox="1"/>
          <p:nvPr/>
        </p:nvSpPr>
        <p:spPr>
          <a:xfrm>
            <a:off x="1415480" y="472976"/>
            <a:ext cx="9937104" cy="707886"/>
          </a:xfrm>
          <a:prstGeom prst="rect">
            <a:avLst/>
          </a:prstGeom>
          <a:noFill/>
        </p:spPr>
        <p:txBody>
          <a:bodyPr wrap="square" rtlCol="0">
            <a:spAutoFit/>
          </a:bodyPr>
          <a:lstStyle/>
          <a:p>
            <a:pPr algn="ctr"/>
            <a:r>
              <a:rPr lang="en-US" sz="4000" b="1" u="sng" dirty="0" smtClean="0">
                <a:latin typeface="Calibri" panose="020F0502020204030204" pitchFamily="34" charset="0"/>
                <a:cs typeface="Calibri" panose="020F0502020204030204" pitchFamily="34" charset="0"/>
              </a:rPr>
              <a:t>ADDRESS RESOLUTION PROTOCOL (ARP)</a:t>
            </a:r>
            <a:endParaRPr lang="en-US" sz="4000" b="1" u="sng" dirty="0"/>
          </a:p>
        </p:txBody>
      </p:sp>
    </p:spTree>
    <p:extLst>
      <p:ext uri="{BB962C8B-B14F-4D97-AF65-F5344CB8AC3E}">
        <p14:creationId xmlns:p14="http://schemas.microsoft.com/office/powerpoint/2010/main" val="18759084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latin typeface="Arial" panose="020B0604020202020204" pitchFamily="34" charset="0"/>
                <a:cs typeface="Arial" panose="020B0604020202020204" pitchFamily="34" charset="0"/>
              </a:rPr>
              <a:t>Secondary DNS Zone</a:t>
            </a:r>
            <a:endParaRPr lang="en-US" sz="4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Slave zone is a read-only copy of the zone data</a:t>
            </a:r>
            <a:r>
              <a:rPr lang="en-US"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secondary DNS zone can receive the updated records only </a:t>
            </a:r>
            <a:r>
              <a:rPr lang="en-US" sz="2800" dirty="0" smtClean="0">
                <a:latin typeface="Arial" panose="020B0604020202020204" pitchFamily="34" charset="0"/>
                <a:cs typeface="Arial" panose="020B0604020202020204" pitchFamily="34" charset="0"/>
              </a:rPr>
              <a:t>from</a:t>
            </a:r>
          </a:p>
          <a:p>
            <a:r>
              <a:rPr lang="en-US" sz="2800" dirty="0" smtClean="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the primary DNS zone of the DNS server</a:t>
            </a:r>
            <a:r>
              <a:rPr lang="en-US" sz="2800" dirty="0" smtClean="0">
                <a:latin typeface="Arial" panose="020B0604020202020204" pitchFamily="34" charset="0"/>
                <a:cs typeface="Arial" panose="020B0604020202020204" pitchFamily="34" charset="0"/>
              </a:rPr>
              <a:t>.</a:t>
            </a:r>
          </a:p>
          <a:p>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Secondary DNS zone can be used as a back up.</a:t>
            </a:r>
            <a:r>
              <a:rPr lang="en-US" dirty="0"/>
              <a:t/>
            </a:r>
            <a:br>
              <a:rPr lang="en-US" dirty="0"/>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33597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380"/>
            <a:ext cx="10515600" cy="914400"/>
          </a:xfrm>
        </p:spPr>
        <p:txBody>
          <a:bodyPr>
            <a:normAutofit/>
          </a:bodyPr>
          <a:lstStyle/>
          <a:p>
            <a:r>
              <a:rPr lang="en-US" sz="4400" b="1" dirty="0" smtClean="0">
                <a:latin typeface="Arial" panose="020B0604020202020204" pitchFamily="34" charset="0"/>
                <a:cs typeface="Arial" panose="020B0604020202020204" pitchFamily="34" charset="0"/>
              </a:rPr>
              <a:t>Stub DNS Zone</a:t>
            </a:r>
            <a:endParaRPr lang="en-US" sz="4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58788" y="1359555"/>
            <a:ext cx="11197852" cy="5479961"/>
          </a:xfrm>
        </p:spPr>
        <p:txBody>
          <a:bodyPr>
            <a:normAutofit fontScale="70000" lnSpcReduction="20000"/>
          </a:bodyPr>
          <a:lstStyle/>
          <a:p>
            <a:pPr marL="457200" indent="-457200">
              <a:buFont typeface="Arial" panose="020B0604020202020204" pitchFamily="34" charset="0"/>
              <a:buChar char="•"/>
            </a:pPr>
            <a:r>
              <a:rPr lang="en-US" sz="3200" dirty="0">
                <a:latin typeface="Arial" panose="020B0604020202020204" pitchFamily="34" charset="0"/>
                <a:cs typeface="Arial" panose="020B0604020202020204" pitchFamily="34" charset="0"/>
              </a:rPr>
              <a:t>A stub zone is also read-only like a secondary zone, </a:t>
            </a:r>
            <a:r>
              <a:rPr lang="en-US" sz="3200" dirty="0" smtClean="0">
                <a:latin typeface="Arial" panose="020B0604020202020204" pitchFamily="34" charset="0"/>
                <a:cs typeface="Arial" panose="020B0604020202020204" pitchFamily="34" charset="0"/>
              </a:rPr>
              <a:t>so</a:t>
            </a:r>
          </a:p>
          <a:p>
            <a:r>
              <a:rPr lang="en-US" sz="3200" dirty="0" smtClean="0">
                <a:latin typeface="Arial" panose="020B0604020202020204" pitchFamily="34" charset="0"/>
                <a:cs typeface="Arial" panose="020B0604020202020204" pitchFamily="34" charset="0"/>
              </a:rPr>
              <a:t>     administrators </a:t>
            </a:r>
            <a:r>
              <a:rPr lang="en-US" sz="3200" dirty="0">
                <a:latin typeface="Arial" panose="020B0604020202020204" pitchFamily="34" charset="0"/>
                <a:cs typeface="Arial" panose="020B0604020202020204" pitchFamily="34" charset="0"/>
              </a:rPr>
              <a:t>can't manually add, remove, or </a:t>
            </a:r>
            <a:r>
              <a:rPr lang="en-US" sz="3200" dirty="0" smtClean="0">
                <a:latin typeface="Arial" panose="020B0604020202020204" pitchFamily="34" charset="0"/>
                <a:cs typeface="Arial" panose="020B0604020202020204" pitchFamily="34" charset="0"/>
              </a:rPr>
              <a:t>modify resource </a:t>
            </a:r>
            <a:r>
              <a:rPr lang="en-US" sz="3200" dirty="0">
                <a:latin typeface="Arial" panose="020B0604020202020204" pitchFamily="34" charset="0"/>
                <a:cs typeface="Arial" panose="020B0604020202020204" pitchFamily="34" charset="0"/>
              </a:rPr>
              <a:t>records on it. </a:t>
            </a:r>
            <a:endParaRPr lang="en-US" sz="3200" dirty="0" smtClean="0">
              <a:latin typeface="Arial" panose="020B0604020202020204" pitchFamily="34" charset="0"/>
              <a:cs typeface="Arial" panose="020B0604020202020204" pitchFamily="34" charset="0"/>
            </a:endParaRPr>
          </a:p>
          <a:p>
            <a:endParaRPr lang="en-US" sz="32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But </a:t>
            </a:r>
            <a:r>
              <a:rPr lang="en-US" sz="3200" dirty="0">
                <a:latin typeface="Arial" panose="020B0604020202020204" pitchFamily="34" charset="0"/>
                <a:cs typeface="Arial" panose="020B0604020202020204" pitchFamily="34" charset="0"/>
              </a:rPr>
              <a:t>the differences end here, as stub </a:t>
            </a:r>
            <a:r>
              <a:rPr lang="en-US" sz="3200" dirty="0" smtClean="0">
                <a:latin typeface="Arial" panose="020B0604020202020204" pitchFamily="34" charset="0"/>
                <a:cs typeface="Arial" panose="020B0604020202020204" pitchFamily="34" charset="0"/>
              </a:rPr>
              <a:t>zones </a:t>
            </a:r>
            <a:r>
              <a:rPr lang="en-US" sz="3200" dirty="0">
                <a:latin typeface="Arial" panose="020B0604020202020204" pitchFamily="34" charset="0"/>
                <a:cs typeface="Arial" panose="020B0604020202020204" pitchFamily="34" charset="0"/>
              </a:rPr>
              <a:t>are quite different from secondary </a:t>
            </a:r>
            <a:endParaRPr lang="en-US" sz="3200" dirty="0" smtClean="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     zones </a:t>
            </a:r>
            <a:r>
              <a:rPr lang="en-US" sz="3200" dirty="0">
                <a:latin typeface="Arial" panose="020B0604020202020204" pitchFamily="34" charset="0"/>
                <a:cs typeface="Arial" panose="020B0604020202020204" pitchFamily="34" charset="0"/>
              </a:rPr>
              <a:t>in a couple </a:t>
            </a:r>
            <a:r>
              <a:rPr lang="en-US" sz="3200" dirty="0" smtClean="0">
                <a:latin typeface="Arial" panose="020B0604020202020204" pitchFamily="34" charset="0"/>
                <a:cs typeface="Arial" panose="020B0604020202020204" pitchFamily="34" charset="0"/>
              </a:rPr>
              <a:t>of </a:t>
            </a:r>
            <a:r>
              <a:rPr lang="en-US" sz="3200" dirty="0">
                <a:latin typeface="Arial" panose="020B0604020202020204" pitchFamily="34" charset="0"/>
                <a:cs typeface="Arial" panose="020B0604020202020204" pitchFamily="34" charset="0"/>
              </a:rPr>
              <a:t>significant ways. </a:t>
            </a:r>
            <a:r>
              <a:rPr lang="en-US" sz="3200" dirty="0"/>
              <a:t> </a:t>
            </a:r>
            <a:endParaRPr lang="en-US" sz="3200" dirty="0" smtClean="0"/>
          </a:p>
          <a:p>
            <a:endParaRPr lang="en-US" sz="3200" dirty="0"/>
          </a:p>
          <a:p>
            <a:pPr marL="457200" indent="-4572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First</a:t>
            </a:r>
            <a:r>
              <a:rPr lang="en-US" sz="3200" dirty="0">
                <a:latin typeface="Arial" panose="020B0604020202020204" pitchFamily="34" charset="0"/>
                <a:cs typeface="Arial" panose="020B0604020202020204" pitchFamily="34" charset="0"/>
              </a:rPr>
              <a:t>, while secondary zones contain copies of all the resource records in the </a:t>
            </a:r>
            <a:r>
              <a:rPr lang="en-US" sz="3200" dirty="0" smtClean="0">
                <a:latin typeface="Arial" panose="020B0604020202020204" pitchFamily="34" charset="0"/>
                <a:cs typeface="Arial" panose="020B0604020202020204" pitchFamily="34" charset="0"/>
              </a:rPr>
              <a:t>    corresponding </a:t>
            </a:r>
            <a:r>
              <a:rPr lang="en-US" sz="3200" dirty="0">
                <a:latin typeface="Arial" panose="020B0604020202020204" pitchFamily="34" charset="0"/>
                <a:cs typeface="Arial" panose="020B0604020202020204" pitchFamily="34" charset="0"/>
              </a:rPr>
              <a:t>zone on the master name server, stub zones contain only three kinds of resource records: </a:t>
            </a:r>
            <a:endParaRPr lang="en-US" sz="3200" dirty="0" smtClean="0">
              <a:latin typeface="Arial" panose="020B0604020202020204" pitchFamily="34" charset="0"/>
              <a:cs typeface="Arial" panose="020B0604020202020204" pitchFamily="34" charset="0"/>
            </a:endParaRPr>
          </a:p>
          <a:p>
            <a:pPr marL="1428750" lvl="2" indent="-514350">
              <a:lnSpc>
                <a:spcPct val="120000"/>
              </a:lnSpc>
              <a:buFont typeface="+mj-lt"/>
              <a:buAutoNum type="arabicPeriod"/>
            </a:pPr>
            <a:r>
              <a:rPr lang="en-US" sz="3200" dirty="0">
                <a:latin typeface="Arial" panose="020B0604020202020204" pitchFamily="34" charset="0"/>
                <a:cs typeface="Arial" panose="020B0604020202020204" pitchFamily="34" charset="0"/>
              </a:rPr>
              <a:t>A copy of the SOA record for the zone</a:t>
            </a:r>
            <a:r>
              <a:rPr lang="en-US" sz="3200" dirty="0" smtClean="0"/>
              <a:t>.</a:t>
            </a:r>
          </a:p>
          <a:p>
            <a:pPr marL="1428750" lvl="2" indent="-514350">
              <a:lnSpc>
                <a:spcPct val="120000"/>
              </a:lnSpc>
              <a:buFont typeface="+mj-lt"/>
              <a:buAutoNum type="arabicPeriod"/>
            </a:pPr>
            <a:r>
              <a:rPr lang="en-US" sz="3200" dirty="0">
                <a:latin typeface="Arial" panose="020B0604020202020204" pitchFamily="34" charset="0"/>
                <a:cs typeface="Arial" panose="020B0604020202020204" pitchFamily="34" charset="0"/>
              </a:rPr>
              <a:t>Copies of NS records for all name servers authoritative for the zone</a:t>
            </a:r>
            <a:r>
              <a:rPr lang="en-US" sz="3200" dirty="0" smtClean="0">
                <a:latin typeface="Arial" panose="020B0604020202020204" pitchFamily="34" charset="0"/>
                <a:cs typeface="Arial" panose="020B0604020202020204" pitchFamily="34" charset="0"/>
              </a:rPr>
              <a:t>.</a:t>
            </a:r>
          </a:p>
          <a:p>
            <a:pPr marL="1428750" lvl="2" indent="-514350">
              <a:lnSpc>
                <a:spcPct val="120000"/>
              </a:lnSpc>
              <a:buFont typeface="+mj-lt"/>
              <a:buAutoNum type="arabicPeriod"/>
            </a:pPr>
            <a:r>
              <a:rPr lang="en-US" sz="3200" dirty="0">
                <a:latin typeface="Arial" panose="020B0604020202020204" pitchFamily="34" charset="0"/>
                <a:cs typeface="Arial" panose="020B0604020202020204" pitchFamily="34" charset="0"/>
              </a:rPr>
              <a:t>Copies of A records for all name servers authoritative for the zone.</a:t>
            </a:r>
            <a:endParaRPr lang="en-US" sz="3200" dirty="0" smtClean="0">
              <a:latin typeface="Arial" panose="020B0604020202020204" pitchFamily="34" charset="0"/>
              <a:cs typeface="Arial" panose="020B0604020202020204" pitchFamily="34" charset="0"/>
            </a:endParaRPr>
          </a:p>
          <a:p>
            <a:pPr marL="914400" lvl="2" indent="0">
              <a:lnSpc>
                <a:spcPct val="120000"/>
              </a:lnSpc>
              <a:buNone/>
            </a:pPr>
            <a:endParaRPr lang="en-US" dirty="0" smtClean="0">
              <a:latin typeface="Arial" panose="020B0604020202020204" pitchFamily="34" charset="0"/>
              <a:cs typeface="Arial" panose="020B0604020202020204" pitchFamily="34" charset="0"/>
            </a:endParaRPr>
          </a:p>
          <a:p>
            <a:pPr marL="1371600" lvl="3" indent="0">
              <a:buNone/>
            </a:pPr>
            <a:endParaRPr lang="en-US" dirty="0" smtClean="0">
              <a:latin typeface="Arial" panose="020B0604020202020204" pitchFamily="34" charset="0"/>
              <a:cs typeface="Arial" panose="020B0604020202020204" pitchFamily="34" charset="0"/>
            </a:endParaRPr>
          </a:p>
          <a:p>
            <a:pPr marL="0" indent="0" fontAlgn="base">
              <a:buNone/>
            </a:pPr>
            <a:r>
              <a:rPr lang="en-US" sz="3000" dirty="0" smtClean="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p>
          <a:p>
            <a:endParaRPr lang="en-US" dirty="0"/>
          </a:p>
        </p:txBody>
      </p:sp>
    </p:spTree>
    <p:extLst>
      <p:ext uri="{BB962C8B-B14F-4D97-AF65-F5344CB8AC3E}">
        <p14:creationId xmlns:p14="http://schemas.microsoft.com/office/powerpoint/2010/main" val="16903108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DNS RECORDS</a:t>
            </a:r>
            <a:r>
              <a:rPr lang="en-US" dirty="0"/>
              <a:t/>
            </a:r>
            <a:br>
              <a:rPr lang="en-US" dirty="0"/>
            </a:br>
            <a:endParaRPr lang="en-US" dirty="0"/>
          </a:p>
        </p:txBody>
      </p:sp>
      <p:sp>
        <p:nvSpPr>
          <p:cNvPr id="3" name="Content Placeholder 2"/>
          <p:cNvSpPr>
            <a:spLocks noGrp="1"/>
          </p:cNvSpPr>
          <p:nvPr>
            <p:ph idx="1"/>
          </p:nvPr>
        </p:nvSpPr>
        <p:spPr/>
        <p:txBody>
          <a:bodyPr/>
          <a:lstStyle/>
          <a:p>
            <a:r>
              <a:rPr lang="en-US" sz="2400" dirty="0"/>
              <a:t>It is database record that maps a URL to an IP address</a:t>
            </a:r>
          </a:p>
          <a:p>
            <a:pPr marL="285750" indent="-285750">
              <a:buFont typeface="Arial" panose="020B0604020202020204" pitchFamily="34" charset="0"/>
              <a:buChar char="•"/>
            </a:pPr>
            <a:r>
              <a:rPr lang="en-US" sz="2400" dirty="0"/>
              <a:t>It contains the basic information of all elements of a domain system.</a:t>
            </a:r>
          </a:p>
          <a:p>
            <a:pPr marL="285750" indent="-285750">
              <a:buFont typeface="Arial" panose="020B0604020202020204" pitchFamily="34" charset="0"/>
              <a:buChar char="•"/>
            </a:pPr>
            <a:r>
              <a:rPr lang="en-US" sz="2400" dirty="0"/>
              <a:t>Each record has a type, an expiration time, class.</a:t>
            </a:r>
          </a:p>
          <a:p>
            <a:pPr marL="285750" indent="-285750">
              <a:buFont typeface="Arial" panose="020B0604020202020204" pitchFamily="34" charset="0"/>
              <a:buChar char="•"/>
            </a:pPr>
            <a:r>
              <a:rPr lang="en-US" sz="2400" dirty="0"/>
              <a:t>There are different types of records used in DNS. Most commonly used records are:</a:t>
            </a:r>
          </a:p>
          <a:p>
            <a:r>
              <a:rPr lang="en-US" sz="2400" dirty="0"/>
              <a:t>	1. A/AAAA</a:t>
            </a:r>
          </a:p>
          <a:p>
            <a:r>
              <a:rPr lang="en-US" sz="2400" dirty="0"/>
              <a:t>	2.CNAME</a:t>
            </a:r>
          </a:p>
          <a:p>
            <a:r>
              <a:rPr lang="en-US" sz="2400" dirty="0"/>
              <a:t>	3.PTR</a:t>
            </a:r>
          </a:p>
          <a:p>
            <a:endParaRPr lang="en-US" dirty="0"/>
          </a:p>
        </p:txBody>
      </p:sp>
    </p:spTree>
    <p:extLst>
      <p:ext uri="{BB962C8B-B14F-4D97-AF65-F5344CB8AC3E}">
        <p14:creationId xmlns:p14="http://schemas.microsoft.com/office/powerpoint/2010/main" val="195176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AutoNum type="arabicPeriod"/>
            </a:pPr>
            <a:r>
              <a:rPr lang="en-US" sz="2400" dirty="0"/>
              <a:t>A/AAAA:</a:t>
            </a:r>
          </a:p>
          <a:p>
            <a:pPr marL="457200" indent="-457200">
              <a:buFont typeface="Arial" panose="020B0604020202020204" pitchFamily="34" charset="0"/>
              <a:buChar char="•"/>
            </a:pPr>
            <a:r>
              <a:rPr lang="en-US" sz="2400" dirty="0"/>
              <a:t>A/AAAA is used to translate domain names into IP address.</a:t>
            </a:r>
          </a:p>
          <a:p>
            <a:pPr marL="457200" indent="-457200">
              <a:buFont typeface="Arial" panose="020B0604020202020204" pitchFamily="34" charset="0"/>
              <a:buChar char="•"/>
            </a:pPr>
            <a:r>
              <a:rPr lang="en-US" sz="2400" dirty="0"/>
              <a:t>A is used to specify the IPV4 address and AAAA is used to specify the IPV6 address</a:t>
            </a:r>
          </a:p>
          <a:p>
            <a:pPr marL="285750" indent="-285750">
              <a:buFont typeface="Arial" panose="020B0604020202020204" pitchFamily="34" charset="0"/>
              <a:buChar char="•"/>
            </a:pPr>
            <a:r>
              <a:rPr lang="en-US" sz="2400" dirty="0"/>
              <a:t>EX:</a:t>
            </a:r>
          </a:p>
          <a:p>
            <a:r>
              <a:rPr lang="en-US" sz="2400" dirty="0"/>
              <a:t>Example.com A 12.30.56.96</a:t>
            </a:r>
          </a:p>
          <a:p>
            <a:r>
              <a:rPr lang="en-US" sz="2400" dirty="0"/>
              <a:t>Example.com AAAA 0123:4567:89ab:cdef:0123:4567:89ab:cdef</a:t>
            </a:r>
          </a:p>
          <a:p>
            <a:endParaRPr lang="en-US" dirty="0"/>
          </a:p>
          <a:p>
            <a:endParaRPr lang="en-US" dirty="0"/>
          </a:p>
        </p:txBody>
      </p:sp>
    </p:spTree>
    <p:extLst>
      <p:ext uri="{BB962C8B-B14F-4D97-AF65-F5344CB8AC3E}">
        <p14:creationId xmlns:p14="http://schemas.microsoft.com/office/powerpoint/2010/main" val="3580276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2.CNAME: (Canonical NAME)</a:t>
            </a:r>
            <a:r>
              <a:rPr lang="en-US" dirty="0"/>
              <a:t/>
            </a:r>
            <a:br>
              <a:rPr lang="en-US" dirty="0"/>
            </a:b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800" dirty="0"/>
              <a:t>It is used for creating alias names for the domains</a:t>
            </a:r>
            <a:r>
              <a:rPr lang="en-US" sz="2800" dirty="0" smtClean="0"/>
              <a:t>.</a:t>
            </a:r>
          </a:p>
          <a:p>
            <a:pPr marL="457200" indent="-457200">
              <a:buFont typeface="Arial" panose="020B0604020202020204" pitchFamily="34" charset="0"/>
              <a:buChar char="•"/>
            </a:pPr>
            <a:r>
              <a:rPr lang="en-US" sz="2800" dirty="0" smtClean="0"/>
              <a:t>CNAME record should not be used for a domain that gets a mail, as the mail server deals it with in an odd manner.</a:t>
            </a:r>
          </a:p>
          <a:p>
            <a:pPr marL="457200" indent="-457200">
              <a:buFont typeface="Arial" panose="020B0604020202020204" pitchFamily="34" charset="0"/>
              <a:buChar char="•"/>
            </a:pPr>
            <a:r>
              <a:rPr lang="en-US" sz="2800" dirty="0" smtClean="0"/>
              <a:t>MX records cannot refer to CNAME_ defined hostnames.</a:t>
            </a:r>
          </a:p>
          <a:p>
            <a:endParaRPr lang="en-US" sz="2800" dirty="0"/>
          </a:p>
          <a:p>
            <a:r>
              <a:rPr lang="en-US" sz="2800" dirty="0" smtClean="0"/>
              <a:t>Ex:</a:t>
            </a:r>
          </a:p>
          <a:p>
            <a:r>
              <a:rPr lang="en-US" sz="2800" dirty="0"/>
              <a:t>	</a:t>
            </a:r>
            <a:r>
              <a:rPr lang="en-US" sz="2800" dirty="0" smtClean="0"/>
              <a:t>bar.example.com. CNAME foo.example.com.</a:t>
            </a:r>
            <a:endParaRPr lang="en-US" sz="2800" dirty="0"/>
          </a:p>
          <a:p>
            <a:endParaRPr lang="en-US" dirty="0"/>
          </a:p>
        </p:txBody>
      </p:sp>
    </p:spTree>
    <p:extLst>
      <p:ext uri="{BB962C8B-B14F-4D97-AF65-F5344CB8AC3E}">
        <p14:creationId xmlns:p14="http://schemas.microsoft.com/office/powerpoint/2010/main" val="3896637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PTR(Pointer Record)</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smtClean="0"/>
              <a:t>It is used to translate IP address to domain name, by reverse DNS lookup.</a:t>
            </a:r>
          </a:p>
          <a:p>
            <a:pPr marL="285750" indent="-285750">
              <a:buFont typeface="Arial" panose="020B0604020202020204" pitchFamily="34" charset="0"/>
              <a:buChar char="•"/>
            </a:pPr>
            <a:r>
              <a:rPr lang="en-US" dirty="0" smtClean="0"/>
              <a:t>As a prerequisite to create a PTR record , we need to create a valid A/ AAAA record that points to desired domain of that IP.</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83586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Iterative resolution </a:t>
            </a:r>
            <a:r>
              <a:rPr lang="en-US" b="1" dirty="0"/>
              <a:t/>
            </a:r>
            <a:br>
              <a:rPr lang="en-US" b="1" dirty="0"/>
            </a:br>
            <a:endParaRPr lang="en-US" dirty="0"/>
          </a:p>
        </p:txBody>
      </p:sp>
      <p:sp>
        <p:nvSpPr>
          <p:cNvPr id="3" name="Content Placeholder 2"/>
          <p:cNvSpPr>
            <a:spLocks noGrp="1"/>
          </p:cNvSpPr>
          <p:nvPr>
            <p:ph idx="1"/>
          </p:nvPr>
        </p:nvSpPr>
        <p:spPr/>
        <p:txBody>
          <a:bodyPr/>
          <a:lstStyle/>
          <a:p>
            <a:r>
              <a:rPr lang="en-US" sz="2800" dirty="0">
                <a:solidFill>
                  <a:schemeClr val="tx1">
                    <a:lumMod val="85000"/>
                    <a:lumOff val="15000"/>
                  </a:schemeClr>
                </a:solidFill>
                <a:latin typeface="Calibri" panose="020F0502020204030204" pitchFamily="34" charset="0"/>
                <a:cs typeface="Calibri" panose="020F0502020204030204" pitchFamily="34" charset="0"/>
              </a:rPr>
              <a:t>client sends query to 1st server if server is authorized to</a:t>
            </a:r>
          </a:p>
          <a:p>
            <a:r>
              <a:rPr lang="en-US" sz="2800" dirty="0">
                <a:solidFill>
                  <a:schemeClr val="tx1">
                    <a:lumMod val="85000"/>
                    <a:lumOff val="15000"/>
                  </a:schemeClr>
                </a:solidFill>
                <a:latin typeface="Calibri" panose="020F0502020204030204" pitchFamily="34" charset="0"/>
                <a:cs typeface="Calibri" panose="020F0502020204030204" pitchFamily="34" charset="0"/>
              </a:rPr>
              <a:t>domain name it sends answer otherwise send IP address of next</a:t>
            </a:r>
          </a:p>
          <a:p>
            <a:r>
              <a:rPr lang="en-US" sz="2800" dirty="0">
                <a:solidFill>
                  <a:schemeClr val="tx1">
                    <a:lumMod val="85000"/>
                    <a:lumOff val="15000"/>
                  </a:schemeClr>
                </a:solidFill>
                <a:latin typeface="Calibri" panose="020F0502020204030204" pitchFamily="34" charset="0"/>
                <a:cs typeface="Calibri" panose="020F0502020204030204" pitchFamily="34" charset="0"/>
              </a:rPr>
              <a:t>server who can resolve query. Now here client sends query to 2nd </a:t>
            </a:r>
          </a:p>
          <a:p>
            <a:r>
              <a:rPr lang="en-US" sz="2800" dirty="0">
                <a:solidFill>
                  <a:schemeClr val="tx1">
                    <a:lumMod val="85000"/>
                    <a:lumOff val="15000"/>
                  </a:schemeClr>
                </a:solidFill>
                <a:latin typeface="Calibri" panose="020F0502020204030204" pitchFamily="34" charset="0"/>
                <a:cs typeface="Calibri" panose="020F0502020204030204" pitchFamily="34" charset="0"/>
              </a:rPr>
              <a:t>server .Client continues this process of sending query to server until</a:t>
            </a:r>
          </a:p>
          <a:p>
            <a:r>
              <a:rPr lang="en-US" sz="2800" dirty="0">
                <a:solidFill>
                  <a:schemeClr val="tx1">
                    <a:lumMod val="85000"/>
                    <a:lumOff val="15000"/>
                  </a:schemeClr>
                </a:solidFill>
                <a:latin typeface="Calibri" panose="020F0502020204030204" pitchFamily="34" charset="0"/>
                <a:cs typeface="Calibri" panose="020F0502020204030204" pitchFamily="34" charset="0"/>
              </a:rPr>
              <a:t>query is resolved.</a:t>
            </a:r>
          </a:p>
          <a:p>
            <a:endParaRPr lang="en-US" sz="2800" dirty="0">
              <a:solidFill>
                <a:schemeClr val="tx1">
                  <a:lumMod val="85000"/>
                  <a:lumOff val="15000"/>
                </a:schemeClr>
              </a:solidFill>
              <a:latin typeface="Calibri" panose="020F0502020204030204" pitchFamily="34" charset="0"/>
              <a:cs typeface="Calibri" panose="020F0502020204030204" pitchFamily="34" charset="0"/>
            </a:endParaRPr>
          </a:p>
          <a:p>
            <a:r>
              <a:rPr lang="en-US" sz="2800" dirty="0">
                <a:solidFill>
                  <a:schemeClr val="tx1">
                    <a:lumMod val="85000"/>
                    <a:lumOff val="15000"/>
                  </a:schemeClr>
                </a:solidFill>
                <a:latin typeface="Calibri" panose="020F0502020204030204" pitchFamily="34" charset="0"/>
                <a:cs typeface="Calibri" panose="020F0502020204030204" pitchFamily="34" charset="0"/>
              </a:rPr>
              <a:t>In recursive client only send query to 1st server then server will send request to next server until query is resolved.</a:t>
            </a:r>
          </a:p>
          <a:p>
            <a:r>
              <a:rPr lang="en-US" sz="2800" dirty="0">
                <a:solidFill>
                  <a:schemeClr val="tx1">
                    <a:lumMod val="85000"/>
                    <a:lumOff val="15000"/>
                  </a:schemeClr>
                </a:solidFill>
                <a:latin typeface="Calibri" panose="020F0502020204030204" pitchFamily="34" charset="0"/>
                <a:cs typeface="Calibri" panose="020F0502020204030204" pitchFamily="34" charset="0"/>
              </a:rPr>
              <a:t>In iterative client is responsible for sending query to different servers until query is resolved.</a:t>
            </a:r>
          </a:p>
          <a:p>
            <a:endParaRPr lang="en-US" dirty="0"/>
          </a:p>
        </p:txBody>
      </p:sp>
    </p:spTree>
    <p:extLst>
      <p:ext uri="{BB962C8B-B14F-4D97-AF65-F5344CB8AC3E}">
        <p14:creationId xmlns:p14="http://schemas.microsoft.com/office/powerpoint/2010/main" val="668907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Recursive resolution </a:t>
            </a:r>
            <a:r>
              <a:rPr lang="en-US" dirty="0"/>
              <a:t/>
            </a:r>
            <a:br>
              <a:rPr lang="en-US" dirty="0"/>
            </a:br>
            <a:endParaRPr lang="en-US" dirty="0"/>
          </a:p>
        </p:txBody>
      </p:sp>
      <p:sp>
        <p:nvSpPr>
          <p:cNvPr id="3" name="Content Placeholder 2"/>
          <p:cNvSpPr>
            <a:spLocks noGrp="1"/>
          </p:cNvSpPr>
          <p:nvPr>
            <p:ph idx="1"/>
          </p:nvPr>
        </p:nvSpPr>
        <p:spPr/>
        <p:txBody>
          <a:bodyPr/>
          <a:lstStyle/>
          <a:p>
            <a:r>
              <a:rPr lang="en-US" sz="2800" dirty="0">
                <a:solidFill>
                  <a:schemeClr val="tx1">
                    <a:lumMod val="85000"/>
                    <a:lumOff val="15000"/>
                  </a:schemeClr>
                </a:solidFill>
                <a:latin typeface="Calibri" panose="020F0502020204030204" pitchFamily="34" charset="0"/>
                <a:cs typeface="Calibri" panose="020F0502020204030204" pitchFamily="34" charset="0"/>
              </a:rPr>
              <a:t>A recursive query is a kind of query, in which the DNS server, who received your query will</a:t>
            </a:r>
          </a:p>
          <a:p>
            <a:r>
              <a:rPr lang="en-US" sz="2800" dirty="0">
                <a:solidFill>
                  <a:schemeClr val="tx1">
                    <a:lumMod val="85000"/>
                    <a:lumOff val="15000"/>
                  </a:schemeClr>
                </a:solidFill>
                <a:latin typeface="Calibri" panose="020F0502020204030204" pitchFamily="34" charset="0"/>
                <a:cs typeface="Calibri" panose="020F0502020204030204" pitchFamily="34" charset="0"/>
              </a:rPr>
              <a:t>do all the job of fetching the answer, and giving it back to you. During this process, the DNS</a:t>
            </a:r>
          </a:p>
          <a:p>
            <a:r>
              <a:rPr lang="en-US" sz="2800" dirty="0">
                <a:solidFill>
                  <a:schemeClr val="tx1">
                    <a:lumMod val="85000"/>
                    <a:lumOff val="15000"/>
                  </a:schemeClr>
                </a:solidFill>
                <a:latin typeface="Calibri" panose="020F0502020204030204" pitchFamily="34" charset="0"/>
                <a:cs typeface="Calibri" panose="020F0502020204030204" pitchFamily="34" charset="0"/>
              </a:rPr>
              <a:t>server might also query other DNS server's in the internet on your behalf, for the answer.</a:t>
            </a:r>
          </a:p>
          <a:p>
            <a:endParaRPr lang="en-US" dirty="0"/>
          </a:p>
        </p:txBody>
      </p:sp>
    </p:spTree>
    <p:extLst>
      <p:ext uri="{BB962C8B-B14F-4D97-AF65-F5344CB8AC3E}">
        <p14:creationId xmlns:p14="http://schemas.microsoft.com/office/powerpoint/2010/main" val="3158682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3392" y="836712"/>
            <a:ext cx="7424255" cy="5201773"/>
          </a:xfrm>
          <a:prstGeom prst="rect">
            <a:avLst/>
          </a:prstGeom>
        </p:spPr>
      </p:pic>
      <p:sp>
        <p:nvSpPr>
          <p:cNvPr id="5" name="Rectangle 4"/>
          <p:cNvSpPr/>
          <p:nvPr/>
        </p:nvSpPr>
        <p:spPr>
          <a:xfrm>
            <a:off x="8047647" y="3284984"/>
            <a:ext cx="4176464" cy="646331"/>
          </a:xfrm>
          <a:prstGeom prst="rect">
            <a:avLst/>
          </a:prstGeom>
        </p:spPr>
        <p:txBody>
          <a:bodyPr wrap="square">
            <a:spAutoFit/>
          </a:bodyPr>
          <a:lstStyle/>
          <a:p>
            <a:r>
              <a:rPr lang="en-US" u="sng" dirty="0">
                <a:solidFill>
                  <a:srgbClr val="111111"/>
                </a:solidFill>
              </a:rPr>
              <a:t>DNS server which keeps all root zone is called TLD name server.</a:t>
            </a:r>
            <a:endParaRPr lang="en-US" dirty="0"/>
          </a:p>
        </p:txBody>
      </p:sp>
    </p:spTree>
    <p:extLst>
      <p:ext uri="{BB962C8B-B14F-4D97-AF65-F5344CB8AC3E}">
        <p14:creationId xmlns:p14="http://schemas.microsoft.com/office/powerpoint/2010/main" val="1532636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root server</a:t>
            </a:r>
          </a:p>
        </p:txBody>
      </p:sp>
      <p:sp>
        <p:nvSpPr>
          <p:cNvPr id="3" name="Content Placeholder 2"/>
          <p:cNvSpPr>
            <a:spLocks noGrp="1"/>
          </p:cNvSpPr>
          <p:nvPr>
            <p:ph idx="1"/>
          </p:nvPr>
        </p:nvSpPr>
        <p:spPr/>
        <p:txBody>
          <a:bodyPr/>
          <a:lstStyle/>
          <a:p>
            <a:r>
              <a:rPr lang="en-US" dirty="0"/>
              <a:t>Located in Amsterdam, , the </a:t>
            </a:r>
            <a:r>
              <a:rPr lang="en-US" dirty="0" smtClean="0"/>
              <a:t>Netherlands</a:t>
            </a:r>
          </a:p>
          <a:p>
            <a:endParaRPr lang="en-US" dirty="0"/>
          </a:p>
          <a:p>
            <a:r>
              <a:rPr lang="en-US" dirty="0" smtClean="0"/>
              <a:t>198.41.0.4 – IPV4</a:t>
            </a:r>
          </a:p>
          <a:p>
            <a:r>
              <a:rPr lang="en-US" dirty="0" smtClean="0"/>
              <a:t>2001:503:ba3e</a:t>
            </a:r>
            <a:r>
              <a:rPr lang="en-US" dirty="0"/>
              <a:t>::</a:t>
            </a:r>
            <a:r>
              <a:rPr lang="en-US" dirty="0" smtClean="0"/>
              <a:t>2:30 – IPV6</a:t>
            </a:r>
            <a:endParaRPr lang="en-US" dirty="0"/>
          </a:p>
          <a:p>
            <a:endParaRPr lang="en-US" dirty="0"/>
          </a:p>
        </p:txBody>
      </p:sp>
      <p:pic>
        <p:nvPicPr>
          <p:cNvPr id="4" name="Picture 3"/>
          <p:cNvPicPr>
            <a:picLocks noChangeAspect="1"/>
          </p:cNvPicPr>
          <p:nvPr/>
        </p:nvPicPr>
        <p:blipFill>
          <a:blip r:embed="rId2"/>
          <a:stretch>
            <a:fillRect/>
          </a:stretch>
        </p:blipFill>
        <p:spPr>
          <a:xfrm>
            <a:off x="5735960" y="1916832"/>
            <a:ext cx="5312261" cy="3639627"/>
          </a:xfrm>
          <a:prstGeom prst="rect">
            <a:avLst/>
          </a:prstGeom>
        </p:spPr>
      </p:pic>
    </p:spTree>
    <p:extLst>
      <p:ext uri="{BB962C8B-B14F-4D97-AF65-F5344CB8AC3E}">
        <p14:creationId xmlns:p14="http://schemas.microsoft.com/office/powerpoint/2010/main" val="3786905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376" y="548680"/>
            <a:ext cx="11017224" cy="5447645"/>
          </a:xfrm>
          <a:prstGeom prst="rect">
            <a:avLst/>
          </a:prstGeom>
          <a:noFill/>
        </p:spPr>
        <p:txBody>
          <a:bodyPr wrap="square" rtlCol="0">
            <a:spAutoFit/>
          </a:bodyPr>
          <a:lstStyle/>
          <a:p>
            <a:pPr algn="ctr">
              <a:lnSpc>
                <a:spcPct val="150000"/>
              </a:lnSpc>
            </a:pPr>
            <a:r>
              <a:rPr lang="en-US" sz="4000" b="1" u="sng" dirty="0" smtClean="0">
                <a:latin typeface="Calibri" panose="020F0502020204030204" pitchFamily="34" charset="0"/>
                <a:cs typeface="Calibri" panose="020F0502020204030204" pitchFamily="34" charset="0"/>
              </a:rPr>
              <a:t>ARP(Cont..)</a:t>
            </a:r>
          </a:p>
          <a:p>
            <a:pPr algn="just">
              <a:lnSpc>
                <a:spcPct val="150000"/>
              </a:lnSpc>
            </a:pPr>
            <a:endParaRPr lang="en-US" sz="2400" dirty="0">
              <a:latin typeface="Calibri" panose="020F0502020204030204" pitchFamily="34" charset="0"/>
              <a:cs typeface="Calibri" panose="020F0502020204030204" pitchFamily="34" charset="0"/>
            </a:endParaRPr>
          </a:p>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ARP</a:t>
            </a:r>
            <a:r>
              <a:rPr lang="en-US" sz="2400" dirty="0">
                <a:latin typeface="Calibri" panose="020F0502020204030204" pitchFamily="34" charset="0"/>
                <a:cs typeface="Calibri" panose="020F0502020204030204" pitchFamily="34" charset="0"/>
              </a:rPr>
              <a:t> maintains a cache (table) in which MAC addresses are mapped to IP addresses</a:t>
            </a:r>
            <a:r>
              <a:rPr lang="en-US" sz="2400" dirty="0" smtClean="0">
                <a:latin typeface="Calibri" panose="020F0502020204030204" pitchFamily="34" charset="0"/>
                <a:cs typeface="Calibri" panose="020F0502020204030204" pitchFamily="34" charset="0"/>
              </a:rPr>
              <a:t>.</a:t>
            </a:r>
          </a:p>
          <a:p>
            <a:pPr marL="342900" indent="-342900" algn="just">
              <a:lnSpc>
                <a:spcPct val="150000"/>
              </a:lnSpc>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pPr marL="342900" indent="-342900" algn="just">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Using the </a:t>
            </a:r>
            <a:r>
              <a:rPr lang="en-US" sz="2400" b="1" dirty="0">
                <a:latin typeface="Calibri" panose="020F0502020204030204" pitchFamily="34" charset="0"/>
                <a:cs typeface="Calibri" panose="020F0502020204030204" pitchFamily="34" charset="0"/>
              </a:rPr>
              <a:t>arp command</a:t>
            </a:r>
            <a:r>
              <a:rPr lang="en-US" sz="2400" dirty="0">
                <a:latin typeface="Calibri" panose="020F0502020204030204" pitchFamily="34" charset="0"/>
                <a:cs typeface="Calibri" panose="020F0502020204030204" pitchFamily="34" charset="0"/>
              </a:rPr>
              <a:t> allows you to display and modify the Address Resolution Protocol (</a:t>
            </a:r>
            <a:r>
              <a:rPr lang="en-US" sz="2400" b="1" dirty="0">
                <a:latin typeface="Calibri" panose="020F0502020204030204" pitchFamily="34" charset="0"/>
                <a:cs typeface="Calibri" panose="020F0502020204030204" pitchFamily="34" charset="0"/>
              </a:rPr>
              <a:t>ARP</a:t>
            </a:r>
            <a:r>
              <a:rPr lang="en-US" sz="2400" dirty="0">
                <a:latin typeface="Calibri" panose="020F0502020204030204" pitchFamily="34" charset="0"/>
                <a:cs typeface="Calibri" panose="020F0502020204030204" pitchFamily="34" charset="0"/>
              </a:rPr>
              <a:t>) cache</a:t>
            </a:r>
            <a:r>
              <a:rPr lang="en-US" sz="2400" dirty="0" smtClean="0">
                <a:latin typeface="Calibri" panose="020F0502020204030204" pitchFamily="34" charset="0"/>
                <a:cs typeface="Calibri" panose="020F0502020204030204" pitchFamily="34" charset="0"/>
              </a:rPr>
              <a:t>.</a:t>
            </a:r>
          </a:p>
          <a:p>
            <a:pPr marL="342900" indent="-342900" algn="just">
              <a:lnSpc>
                <a:spcPct val="150000"/>
              </a:lnSpc>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pPr marL="342900" indent="-342900" algn="just">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ARP maps 32-bit logical (IP) address to 48-bit physical address.</a:t>
            </a:r>
            <a:endParaRPr lang="en-US" sz="2400" dirty="0" smtClean="0">
              <a:latin typeface="Calibri" panose="020F0502020204030204" pitchFamily="34" charset="0"/>
              <a:cs typeface="Calibri" panose="020F0502020204030204" pitchFamily="34" charset="0"/>
            </a:endParaRPr>
          </a:p>
          <a:p>
            <a:pPr marL="342900" indent="-342900" algn="just">
              <a:lnSpc>
                <a:spcPct val="150000"/>
              </a:lnSpc>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26515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 root server</a:t>
            </a:r>
            <a:endParaRPr lang="en-US" dirty="0"/>
          </a:p>
        </p:txBody>
      </p:sp>
      <p:sp>
        <p:nvSpPr>
          <p:cNvPr id="3" name="Content Placeholder 2"/>
          <p:cNvSpPr>
            <a:spLocks noGrp="1"/>
          </p:cNvSpPr>
          <p:nvPr>
            <p:ph idx="1"/>
          </p:nvPr>
        </p:nvSpPr>
        <p:spPr/>
        <p:txBody>
          <a:bodyPr/>
          <a:lstStyle/>
          <a:p>
            <a:r>
              <a:rPr lang="en-US" dirty="0" smtClean="0"/>
              <a:t>Located in Budapest</a:t>
            </a:r>
            <a:r>
              <a:rPr lang="en-US" dirty="0"/>
              <a:t>, </a:t>
            </a:r>
            <a:r>
              <a:rPr lang="en-US" dirty="0" smtClean="0"/>
              <a:t>Hungary</a:t>
            </a:r>
          </a:p>
          <a:p>
            <a:endParaRPr lang="en-US" dirty="0" smtClean="0"/>
          </a:p>
          <a:p>
            <a:r>
              <a:rPr lang="en-US" dirty="0" smtClean="0"/>
              <a:t>199.9.14.201 – IPV4</a:t>
            </a:r>
          </a:p>
          <a:p>
            <a:r>
              <a:rPr lang="en-US" dirty="0" smtClean="0"/>
              <a:t>2001:500:200</a:t>
            </a:r>
            <a:r>
              <a:rPr lang="en-US" dirty="0"/>
              <a:t>::</a:t>
            </a:r>
            <a:r>
              <a:rPr lang="en-US" dirty="0" smtClean="0"/>
              <a:t>b – IPV6</a:t>
            </a:r>
            <a:endParaRPr lang="en-US" dirty="0"/>
          </a:p>
          <a:p>
            <a:endParaRPr lang="en-US" dirty="0"/>
          </a:p>
        </p:txBody>
      </p:sp>
      <p:pic>
        <p:nvPicPr>
          <p:cNvPr id="4" name="Picture 3"/>
          <p:cNvPicPr>
            <a:picLocks noChangeAspect="1"/>
          </p:cNvPicPr>
          <p:nvPr/>
        </p:nvPicPr>
        <p:blipFill>
          <a:blip r:embed="rId2"/>
          <a:stretch>
            <a:fillRect/>
          </a:stretch>
        </p:blipFill>
        <p:spPr>
          <a:xfrm>
            <a:off x="4727848" y="1700808"/>
            <a:ext cx="5485002" cy="4063404"/>
          </a:xfrm>
          <a:prstGeom prst="rect">
            <a:avLst/>
          </a:prstGeom>
        </p:spPr>
      </p:pic>
    </p:spTree>
    <p:extLst>
      <p:ext uri="{BB962C8B-B14F-4D97-AF65-F5344CB8AC3E}">
        <p14:creationId xmlns:p14="http://schemas.microsoft.com/office/powerpoint/2010/main" val="1416532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root server</a:t>
            </a:r>
            <a:endParaRPr lang="en-US" dirty="0"/>
          </a:p>
        </p:txBody>
      </p:sp>
      <p:sp>
        <p:nvSpPr>
          <p:cNvPr id="3" name="Content Placeholder 2"/>
          <p:cNvSpPr>
            <a:spLocks noGrp="1"/>
          </p:cNvSpPr>
          <p:nvPr>
            <p:ph idx="1"/>
          </p:nvPr>
        </p:nvSpPr>
        <p:spPr/>
        <p:txBody>
          <a:bodyPr/>
          <a:lstStyle/>
          <a:p>
            <a:r>
              <a:rPr lang="en-US" dirty="0" smtClean="0"/>
              <a:t>Located in </a:t>
            </a:r>
            <a:r>
              <a:rPr lang="en-US" dirty="0"/>
              <a:t>Paris, </a:t>
            </a:r>
            <a:r>
              <a:rPr lang="en-US" dirty="0" smtClean="0"/>
              <a:t>France</a:t>
            </a:r>
          </a:p>
          <a:p>
            <a:endParaRPr lang="en-US" dirty="0"/>
          </a:p>
          <a:p>
            <a:r>
              <a:rPr lang="en-US" dirty="0" smtClean="0"/>
              <a:t>192.33.4.12 – IPV4</a:t>
            </a:r>
          </a:p>
          <a:p>
            <a:r>
              <a:rPr lang="en-US" dirty="0" smtClean="0"/>
              <a:t>2001:500:2</a:t>
            </a:r>
            <a:r>
              <a:rPr lang="en-US" dirty="0"/>
              <a:t>::</a:t>
            </a:r>
            <a:r>
              <a:rPr lang="en-US" dirty="0" smtClean="0"/>
              <a:t>c – IPV6</a:t>
            </a:r>
            <a:endParaRPr lang="en-US" dirty="0"/>
          </a:p>
        </p:txBody>
      </p:sp>
      <p:pic>
        <p:nvPicPr>
          <p:cNvPr id="4" name="Picture 3"/>
          <p:cNvPicPr>
            <a:picLocks noChangeAspect="1"/>
          </p:cNvPicPr>
          <p:nvPr/>
        </p:nvPicPr>
        <p:blipFill>
          <a:blip r:embed="rId2"/>
          <a:stretch>
            <a:fillRect/>
          </a:stretch>
        </p:blipFill>
        <p:spPr>
          <a:xfrm>
            <a:off x="5663952" y="1903771"/>
            <a:ext cx="5068788" cy="3860441"/>
          </a:xfrm>
          <a:prstGeom prst="rect">
            <a:avLst/>
          </a:prstGeom>
        </p:spPr>
      </p:pic>
    </p:spTree>
    <p:extLst>
      <p:ext uri="{BB962C8B-B14F-4D97-AF65-F5344CB8AC3E}">
        <p14:creationId xmlns:p14="http://schemas.microsoft.com/office/powerpoint/2010/main" val="3801622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root server</a:t>
            </a:r>
            <a:endParaRPr lang="en-US" dirty="0"/>
          </a:p>
        </p:txBody>
      </p:sp>
      <p:sp>
        <p:nvSpPr>
          <p:cNvPr id="3" name="Content Placeholder 2"/>
          <p:cNvSpPr>
            <a:spLocks noGrp="1"/>
          </p:cNvSpPr>
          <p:nvPr>
            <p:ph idx="1"/>
          </p:nvPr>
        </p:nvSpPr>
        <p:spPr/>
        <p:txBody>
          <a:bodyPr/>
          <a:lstStyle/>
          <a:p>
            <a:r>
              <a:rPr lang="en-US" dirty="0" smtClean="0"/>
              <a:t>Located in </a:t>
            </a:r>
            <a:r>
              <a:rPr lang="en-US" dirty="0"/>
              <a:t>London, United </a:t>
            </a:r>
            <a:r>
              <a:rPr lang="en-US" dirty="0" smtClean="0"/>
              <a:t>Kingdom</a:t>
            </a:r>
          </a:p>
          <a:p>
            <a:endParaRPr lang="en-US" dirty="0"/>
          </a:p>
          <a:p>
            <a:r>
              <a:rPr lang="en-US" dirty="0" smtClean="0"/>
              <a:t>199.7.91.13 – IPV4</a:t>
            </a:r>
          </a:p>
          <a:p>
            <a:r>
              <a:rPr lang="en-US" dirty="0" smtClean="0"/>
              <a:t>2001:500:2d</a:t>
            </a:r>
            <a:r>
              <a:rPr lang="en-US" dirty="0"/>
              <a:t>::</a:t>
            </a:r>
            <a:r>
              <a:rPr lang="en-US" dirty="0" smtClean="0"/>
              <a:t>d – IPV6</a:t>
            </a:r>
            <a:endParaRPr lang="en-US" dirty="0"/>
          </a:p>
        </p:txBody>
      </p:sp>
      <p:pic>
        <p:nvPicPr>
          <p:cNvPr id="7" name="Picture 6"/>
          <p:cNvPicPr>
            <a:picLocks noChangeAspect="1"/>
          </p:cNvPicPr>
          <p:nvPr/>
        </p:nvPicPr>
        <p:blipFill>
          <a:blip r:embed="rId2"/>
          <a:stretch>
            <a:fillRect/>
          </a:stretch>
        </p:blipFill>
        <p:spPr>
          <a:xfrm>
            <a:off x="5591944" y="1506611"/>
            <a:ext cx="5500836" cy="4392488"/>
          </a:xfrm>
          <a:prstGeom prst="rect">
            <a:avLst/>
          </a:prstGeom>
        </p:spPr>
      </p:pic>
    </p:spTree>
    <p:extLst>
      <p:ext uri="{BB962C8B-B14F-4D97-AF65-F5344CB8AC3E}">
        <p14:creationId xmlns:p14="http://schemas.microsoft.com/office/powerpoint/2010/main" val="4466424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 root server</a:t>
            </a:r>
            <a:endParaRPr lang="en-US" dirty="0"/>
          </a:p>
        </p:txBody>
      </p:sp>
      <p:sp>
        <p:nvSpPr>
          <p:cNvPr id="3" name="Content Placeholder 2"/>
          <p:cNvSpPr>
            <a:spLocks noGrp="1"/>
          </p:cNvSpPr>
          <p:nvPr>
            <p:ph idx="1"/>
          </p:nvPr>
        </p:nvSpPr>
        <p:spPr/>
        <p:txBody>
          <a:bodyPr/>
          <a:lstStyle/>
          <a:p>
            <a:r>
              <a:rPr lang="en-US" dirty="0"/>
              <a:t>Located at Boston, </a:t>
            </a:r>
            <a:r>
              <a:rPr lang="en-US" dirty="0" smtClean="0"/>
              <a:t>US </a:t>
            </a:r>
          </a:p>
          <a:p>
            <a:endParaRPr lang="en-US" dirty="0"/>
          </a:p>
          <a:p>
            <a:r>
              <a:rPr lang="en-US" dirty="0" smtClean="0"/>
              <a:t>192.203.230.10 – IPV4 </a:t>
            </a:r>
          </a:p>
          <a:p>
            <a:r>
              <a:rPr lang="en-US" dirty="0" smtClean="0"/>
              <a:t>2001:500:a8</a:t>
            </a:r>
            <a:r>
              <a:rPr lang="en-US" dirty="0"/>
              <a:t>::</a:t>
            </a:r>
            <a:r>
              <a:rPr lang="en-US" dirty="0" smtClean="0"/>
              <a:t>e – IPV6</a:t>
            </a:r>
            <a:endParaRPr lang="en-US" dirty="0"/>
          </a:p>
        </p:txBody>
      </p:sp>
    </p:spTree>
    <p:extLst>
      <p:ext uri="{BB962C8B-B14F-4D97-AF65-F5344CB8AC3E}">
        <p14:creationId xmlns:p14="http://schemas.microsoft.com/office/powerpoint/2010/main" val="2901576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root server</a:t>
            </a:r>
            <a:endParaRPr lang="en-US" dirty="0"/>
          </a:p>
        </p:txBody>
      </p:sp>
      <p:sp>
        <p:nvSpPr>
          <p:cNvPr id="3" name="Content Placeholder 2"/>
          <p:cNvSpPr>
            <a:spLocks noGrp="1"/>
          </p:cNvSpPr>
          <p:nvPr>
            <p:ph idx="1"/>
          </p:nvPr>
        </p:nvSpPr>
        <p:spPr/>
        <p:txBody>
          <a:bodyPr/>
          <a:lstStyle/>
          <a:p>
            <a:r>
              <a:rPr lang="en-US" dirty="0" smtClean="0"/>
              <a:t>Located at </a:t>
            </a:r>
            <a:r>
              <a:rPr lang="en-US" dirty="0"/>
              <a:t>Melbourne, Victoria, </a:t>
            </a:r>
            <a:r>
              <a:rPr lang="en-US" dirty="0" smtClean="0"/>
              <a:t>Australia</a:t>
            </a:r>
          </a:p>
          <a:p>
            <a:endParaRPr lang="en-US" dirty="0"/>
          </a:p>
          <a:p>
            <a:r>
              <a:rPr lang="en-US" dirty="0" smtClean="0"/>
              <a:t>192.5.5.241 – IPV4</a:t>
            </a:r>
          </a:p>
          <a:p>
            <a:r>
              <a:rPr lang="en-US" dirty="0" smtClean="0"/>
              <a:t>2001:500:2f</a:t>
            </a:r>
            <a:r>
              <a:rPr lang="en-US" dirty="0"/>
              <a:t>::</a:t>
            </a:r>
            <a:r>
              <a:rPr lang="en-US" dirty="0" smtClean="0"/>
              <a:t>f – IPV6</a:t>
            </a:r>
            <a:endParaRPr lang="en-US" dirty="0"/>
          </a:p>
        </p:txBody>
      </p:sp>
      <p:pic>
        <p:nvPicPr>
          <p:cNvPr id="4" name="Picture 3"/>
          <p:cNvPicPr>
            <a:picLocks noChangeAspect="1"/>
          </p:cNvPicPr>
          <p:nvPr/>
        </p:nvPicPr>
        <p:blipFill>
          <a:blip r:embed="rId2"/>
          <a:stretch>
            <a:fillRect/>
          </a:stretch>
        </p:blipFill>
        <p:spPr>
          <a:xfrm>
            <a:off x="6368354" y="1860351"/>
            <a:ext cx="5140796" cy="3456384"/>
          </a:xfrm>
          <a:prstGeom prst="rect">
            <a:avLst/>
          </a:prstGeom>
        </p:spPr>
      </p:pic>
    </p:spTree>
    <p:extLst>
      <p:ext uri="{BB962C8B-B14F-4D97-AF65-F5344CB8AC3E}">
        <p14:creationId xmlns:p14="http://schemas.microsoft.com/office/powerpoint/2010/main" val="4103246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 root server</a:t>
            </a:r>
            <a:endParaRPr lang="en-US" dirty="0"/>
          </a:p>
        </p:txBody>
      </p:sp>
      <p:sp>
        <p:nvSpPr>
          <p:cNvPr id="3" name="Content Placeholder 2"/>
          <p:cNvSpPr>
            <a:spLocks noGrp="1"/>
          </p:cNvSpPr>
          <p:nvPr>
            <p:ph idx="1"/>
          </p:nvPr>
        </p:nvSpPr>
        <p:spPr/>
        <p:txBody>
          <a:bodyPr/>
          <a:lstStyle/>
          <a:p>
            <a:r>
              <a:rPr lang="en-US" dirty="0" smtClean="0"/>
              <a:t>Located at </a:t>
            </a:r>
            <a:r>
              <a:rPr lang="en-US" dirty="0"/>
              <a:t>Chicago, Illinois, </a:t>
            </a:r>
            <a:r>
              <a:rPr lang="en-US" dirty="0" smtClean="0"/>
              <a:t>USA</a:t>
            </a:r>
          </a:p>
          <a:p>
            <a:endParaRPr lang="en-US" dirty="0"/>
          </a:p>
          <a:p>
            <a:r>
              <a:rPr lang="en-US" dirty="0" smtClean="0"/>
              <a:t>192.112.36.4 – IPV4</a:t>
            </a:r>
          </a:p>
          <a:p>
            <a:r>
              <a:rPr lang="en-US" dirty="0" smtClean="0"/>
              <a:t>2001:500:12</a:t>
            </a:r>
            <a:r>
              <a:rPr lang="en-US" dirty="0"/>
              <a:t>::</a:t>
            </a:r>
            <a:r>
              <a:rPr lang="en-US" dirty="0" smtClean="0"/>
              <a:t>d0d – IPV6</a:t>
            </a:r>
            <a:endParaRPr lang="en-US" dirty="0"/>
          </a:p>
        </p:txBody>
      </p:sp>
      <p:pic>
        <p:nvPicPr>
          <p:cNvPr id="4" name="Picture 3"/>
          <p:cNvPicPr>
            <a:picLocks noChangeAspect="1"/>
          </p:cNvPicPr>
          <p:nvPr/>
        </p:nvPicPr>
        <p:blipFill>
          <a:blip r:embed="rId2"/>
          <a:stretch>
            <a:fillRect/>
          </a:stretch>
        </p:blipFill>
        <p:spPr>
          <a:xfrm>
            <a:off x="5976134" y="1628800"/>
            <a:ext cx="4996780" cy="3631356"/>
          </a:xfrm>
          <a:prstGeom prst="rect">
            <a:avLst/>
          </a:prstGeom>
        </p:spPr>
      </p:pic>
    </p:spTree>
    <p:extLst>
      <p:ext uri="{BB962C8B-B14F-4D97-AF65-F5344CB8AC3E}">
        <p14:creationId xmlns:p14="http://schemas.microsoft.com/office/powerpoint/2010/main" val="3290365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 root server</a:t>
            </a:r>
            <a:endParaRPr lang="en-US" dirty="0"/>
          </a:p>
        </p:txBody>
      </p:sp>
      <p:sp>
        <p:nvSpPr>
          <p:cNvPr id="3" name="Content Placeholder 2"/>
          <p:cNvSpPr>
            <a:spLocks noGrp="1"/>
          </p:cNvSpPr>
          <p:nvPr>
            <p:ph idx="1"/>
          </p:nvPr>
        </p:nvSpPr>
        <p:spPr/>
        <p:txBody>
          <a:bodyPr/>
          <a:lstStyle/>
          <a:p>
            <a:r>
              <a:rPr lang="en-US" dirty="0" smtClean="0"/>
              <a:t>Located at Des </a:t>
            </a:r>
            <a:r>
              <a:rPr lang="en-US" dirty="0"/>
              <a:t>Moines, Iowa, USA</a:t>
            </a:r>
            <a:r>
              <a:rPr lang="en-US" dirty="0" smtClean="0"/>
              <a:t> </a:t>
            </a:r>
          </a:p>
          <a:p>
            <a:endParaRPr lang="en-US" dirty="0"/>
          </a:p>
          <a:p>
            <a:r>
              <a:rPr lang="en-US" dirty="0" smtClean="0"/>
              <a:t> 198.97.190.53 – IPV4</a:t>
            </a:r>
          </a:p>
          <a:p>
            <a:r>
              <a:rPr lang="en-US" dirty="0" smtClean="0"/>
              <a:t>2001:500:1</a:t>
            </a:r>
            <a:r>
              <a:rPr lang="en-US" dirty="0"/>
              <a:t>::</a:t>
            </a:r>
            <a:r>
              <a:rPr lang="en-US" dirty="0" smtClean="0"/>
              <a:t>53 – IPV6</a:t>
            </a:r>
            <a:endParaRPr lang="en-US" dirty="0"/>
          </a:p>
        </p:txBody>
      </p:sp>
      <p:pic>
        <p:nvPicPr>
          <p:cNvPr id="6" name="Picture 5"/>
          <p:cNvPicPr>
            <a:picLocks noChangeAspect="1"/>
          </p:cNvPicPr>
          <p:nvPr/>
        </p:nvPicPr>
        <p:blipFill>
          <a:blip r:embed="rId2"/>
          <a:stretch>
            <a:fillRect/>
          </a:stretch>
        </p:blipFill>
        <p:spPr>
          <a:xfrm>
            <a:off x="5663952" y="1404427"/>
            <a:ext cx="5832648" cy="4378576"/>
          </a:xfrm>
          <a:prstGeom prst="rect">
            <a:avLst/>
          </a:prstGeom>
        </p:spPr>
      </p:pic>
    </p:spTree>
    <p:extLst>
      <p:ext uri="{BB962C8B-B14F-4D97-AF65-F5344CB8AC3E}">
        <p14:creationId xmlns:p14="http://schemas.microsoft.com/office/powerpoint/2010/main" val="39721618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root server</a:t>
            </a:r>
            <a:endParaRPr lang="en-US" dirty="0"/>
          </a:p>
        </p:txBody>
      </p:sp>
      <p:sp>
        <p:nvSpPr>
          <p:cNvPr id="3" name="Content Placeholder 2"/>
          <p:cNvSpPr>
            <a:spLocks noGrp="1"/>
          </p:cNvSpPr>
          <p:nvPr>
            <p:ph idx="1"/>
          </p:nvPr>
        </p:nvSpPr>
        <p:spPr/>
        <p:txBody>
          <a:bodyPr/>
          <a:lstStyle/>
          <a:p>
            <a:r>
              <a:rPr lang="en-US" dirty="0" smtClean="0"/>
              <a:t>Located at </a:t>
            </a:r>
            <a:r>
              <a:rPr lang="en-US" dirty="0"/>
              <a:t>Chennai, Tamilnadu, </a:t>
            </a:r>
            <a:r>
              <a:rPr lang="en-US" dirty="0" smtClean="0"/>
              <a:t>India </a:t>
            </a:r>
          </a:p>
          <a:p>
            <a:endParaRPr lang="en-US" dirty="0"/>
          </a:p>
          <a:p>
            <a:r>
              <a:rPr lang="en-US" dirty="0" smtClean="0"/>
              <a:t>192.36.148.17 – IPV4</a:t>
            </a:r>
          </a:p>
          <a:p>
            <a:r>
              <a:rPr lang="en-US" dirty="0" smtClean="0"/>
              <a:t>2001:7fe</a:t>
            </a:r>
            <a:r>
              <a:rPr lang="en-US" dirty="0"/>
              <a:t>::</a:t>
            </a:r>
            <a:r>
              <a:rPr lang="en-US" dirty="0" smtClean="0"/>
              <a:t>53 – IPV6</a:t>
            </a:r>
            <a:endParaRPr lang="en-US" dirty="0"/>
          </a:p>
        </p:txBody>
      </p:sp>
      <p:pic>
        <p:nvPicPr>
          <p:cNvPr id="4" name="Picture 3"/>
          <p:cNvPicPr>
            <a:picLocks noChangeAspect="1"/>
          </p:cNvPicPr>
          <p:nvPr/>
        </p:nvPicPr>
        <p:blipFill>
          <a:blip r:embed="rId2"/>
          <a:stretch>
            <a:fillRect/>
          </a:stretch>
        </p:blipFill>
        <p:spPr>
          <a:xfrm>
            <a:off x="5954834" y="2060848"/>
            <a:ext cx="4996780" cy="3343324"/>
          </a:xfrm>
          <a:prstGeom prst="rect">
            <a:avLst/>
          </a:prstGeom>
        </p:spPr>
      </p:pic>
    </p:spTree>
    <p:extLst>
      <p:ext uri="{BB962C8B-B14F-4D97-AF65-F5344CB8AC3E}">
        <p14:creationId xmlns:p14="http://schemas.microsoft.com/office/powerpoint/2010/main" val="3578668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 root server</a:t>
            </a:r>
            <a:endParaRPr lang="en-US" dirty="0"/>
          </a:p>
        </p:txBody>
      </p:sp>
      <p:sp>
        <p:nvSpPr>
          <p:cNvPr id="3" name="Content Placeholder 2"/>
          <p:cNvSpPr>
            <a:spLocks noGrp="1"/>
          </p:cNvSpPr>
          <p:nvPr>
            <p:ph idx="1"/>
          </p:nvPr>
        </p:nvSpPr>
        <p:spPr/>
        <p:txBody>
          <a:bodyPr/>
          <a:lstStyle/>
          <a:p>
            <a:r>
              <a:rPr lang="en-US" dirty="0" smtClean="0"/>
              <a:t>Located at Singapore</a:t>
            </a:r>
          </a:p>
          <a:p>
            <a:endParaRPr lang="en-US" dirty="0"/>
          </a:p>
          <a:p>
            <a:r>
              <a:rPr lang="en-US" dirty="0" smtClean="0"/>
              <a:t>192.58.128.30 – IPV4</a:t>
            </a:r>
          </a:p>
          <a:p>
            <a:r>
              <a:rPr lang="en-US" dirty="0" smtClean="0"/>
              <a:t>2001:503:c27</a:t>
            </a:r>
            <a:r>
              <a:rPr lang="en-US" dirty="0"/>
              <a:t>::</a:t>
            </a:r>
            <a:r>
              <a:rPr lang="en-US" dirty="0" smtClean="0"/>
              <a:t>2:30 – IPV6</a:t>
            </a:r>
            <a:endParaRPr lang="en-US" dirty="0"/>
          </a:p>
        </p:txBody>
      </p:sp>
      <p:pic>
        <p:nvPicPr>
          <p:cNvPr id="4" name="Picture 3"/>
          <p:cNvPicPr>
            <a:picLocks noChangeAspect="1"/>
          </p:cNvPicPr>
          <p:nvPr/>
        </p:nvPicPr>
        <p:blipFill>
          <a:blip r:embed="rId2"/>
          <a:stretch>
            <a:fillRect/>
          </a:stretch>
        </p:blipFill>
        <p:spPr>
          <a:xfrm>
            <a:off x="5945186" y="1916832"/>
            <a:ext cx="5112568" cy="3509219"/>
          </a:xfrm>
          <a:prstGeom prst="rect">
            <a:avLst/>
          </a:prstGeom>
        </p:spPr>
      </p:pic>
    </p:spTree>
    <p:extLst>
      <p:ext uri="{BB962C8B-B14F-4D97-AF65-F5344CB8AC3E}">
        <p14:creationId xmlns:p14="http://schemas.microsoft.com/office/powerpoint/2010/main" val="2878521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 root server</a:t>
            </a:r>
            <a:endParaRPr lang="en-US" dirty="0"/>
          </a:p>
        </p:txBody>
      </p:sp>
      <p:sp>
        <p:nvSpPr>
          <p:cNvPr id="3" name="Content Placeholder 2"/>
          <p:cNvSpPr>
            <a:spLocks noGrp="1"/>
          </p:cNvSpPr>
          <p:nvPr>
            <p:ph idx="1"/>
          </p:nvPr>
        </p:nvSpPr>
        <p:spPr/>
        <p:txBody>
          <a:bodyPr/>
          <a:lstStyle/>
          <a:p>
            <a:r>
              <a:rPr lang="en-US" dirty="0" smtClean="0"/>
              <a:t>Located at </a:t>
            </a:r>
            <a:r>
              <a:rPr lang="en-US" dirty="0"/>
              <a:t>Moscow, </a:t>
            </a:r>
            <a:r>
              <a:rPr lang="en-US" dirty="0" smtClean="0"/>
              <a:t>Russia</a:t>
            </a:r>
          </a:p>
          <a:p>
            <a:endParaRPr lang="en-US" dirty="0"/>
          </a:p>
          <a:p>
            <a:r>
              <a:rPr lang="en-US" dirty="0" smtClean="0"/>
              <a:t>193.0.14.129 – IPV4</a:t>
            </a:r>
          </a:p>
          <a:p>
            <a:r>
              <a:rPr lang="en-US" dirty="0" smtClean="0"/>
              <a:t>2001:7fd</a:t>
            </a:r>
            <a:r>
              <a:rPr lang="en-US" dirty="0"/>
              <a:t>::</a:t>
            </a:r>
            <a:r>
              <a:rPr lang="en-US" dirty="0" smtClean="0"/>
              <a:t>1 – IPV6</a:t>
            </a:r>
            <a:endParaRPr lang="en-US" dirty="0"/>
          </a:p>
        </p:txBody>
      </p:sp>
      <p:pic>
        <p:nvPicPr>
          <p:cNvPr id="4" name="Picture 3"/>
          <p:cNvPicPr>
            <a:picLocks noChangeAspect="1"/>
          </p:cNvPicPr>
          <p:nvPr/>
        </p:nvPicPr>
        <p:blipFill>
          <a:blip r:embed="rId2"/>
          <a:stretch>
            <a:fillRect/>
          </a:stretch>
        </p:blipFill>
        <p:spPr>
          <a:xfrm>
            <a:off x="6312024" y="2132856"/>
            <a:ext cx="4803998" cy="3456384"/>
          </a:xfrm>
          <a:prstGeom prst="rect">
            <a:avLst/>
          </a:prstGeom>
        </p:spPr>
      </p:pic>
    </p:spTree>
    <p:extLst>
      <p:ext uri="{BB962C8B-B14F-4D97-AF65-F5344CB8AC3E}">
        <p14:creationId xmlns:p14="http://schemas.microsoft.com/office/powerpoint/2010/main" val="2565396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2094" y="1700808"/>
            <a:ext cx="10938522" cy="397031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b="1" dirty="0">
                <a:latin typeface="Calibri" panose="020F0502020204030204" pitchFamily="34" charset="0"/>
                <a:cs typeface="Calibri" panose="020F0502020204030204" pitchFamily="34" charset="0"/>
              </a:rPr>
              <a:t>Reverse Address Resolution Protocol</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RARP</a:t>
            </a:r>
            <a:r>
              <a:rPr lang="en-US" sz="2400" dirty="0">
                <a:latin typeface="Calibri" panose="020F0502020204030204" pitchFamily="34" charset="0"/>
                <a:cs typeface="Calibri" panose="020F0502020204030204" pitchFamily="34" charset="0"/>
              </a:rPr>
              <a:t>) is an obsolete computer networking protocol used by a client computer to request its Internet Protocol (IPv4) address from a computer network, when all it has available is its link layer or hardware address, such as a MAC address</a:t>
            </a:r>
            <a:r>
              <a:rPr lang="en-US" sz="2400" dirty="0" smtClean="0">
                <a:latin typeface="Calibri" panose="020F0502020204030204" pitchFamily="34" charset="0"/>
                <a:cs typeface="Calibri" panose="020F0502020204030204" pitchFamily="34" charset="0"/>
              </a:rPr>
              <a:t>.</a:t>
            </a:r>
          </a:p>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RARP </a:t>
            </a:r>
            <a:r>
              <a:rPr lang="en-US" sz="2400" dirty="0">
                <a:latin typeface="Calibri" panose="020F0502020204030204" pitchFamily="34" charset="0"/>
                <a:cs typeface="Calibri" panose="020F0502020204030204" pitchFamily="34" charset="0"/>
              </a:rPr>
              <a:t>requires one or more server hosts to maintain a database of mappings of Link Layer addresses to their respective protocol addresses</a:t>
            </a:r>
            <a:r>
              <a:rPr lang="en-US" sz="2400" dirty="0" smtClean="0">
                <a:latin typeface="Calibri" panose="020F0502020204030204" pitchFamily="34" charset="0"/>
                <a:cs typeface="Calibri" panose="020F0502020204030204" pitchFamily="34" charset="0"/>
              </a:rPr>
              <a:t>.</a:t>
            </a:r>
          </a:p>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RARP </a:t>
            </a:r>
            <a:r>
              <a:rPr lang="en-US" sz="2400" dirty="0">
                <a:latin typeface="Calibri" panose="020F0502020204030204" pitchFamily="34" charset="0"/>
                <a:cs typeface="Calibri" panose="020F0502020204030204" pitchFamily="34" charset="0"/>
              </a:rPr>
              <a:t>maps 48-bit physical address to 32-bit logical (IP) address</a:t>
            </a:r>
            <a:r>
              <a:rPr lang="en-US" sz="2400" dirty="0"/>
              <a:t>.</a:t>
            </a:r>
            <a:endParaRPr lang="en-US" sz="2400" dirty="0">
              <a:latin typeface="Calibri" panose="020F0502020204030204" pitchFamily="34" charset="0"/>
              <a:cs typeface="Calibri" panose="020F0502020204030204" pitchFamily="34" charset="0"/>
            </a:endParaRPr>
          </a:p>
        </p:txBody>
      </p:sp>
      <p:sp>
        <p:nvSpPr>
          <p:cNvPr id="4" name="TextBox 3"/>
          <p:cNvSpPr txBox="1"/>
          <p:nvPr/>
        </p:nvSpPr>
        <p:spPr>
          <a:xfrm>
            <a:off x="695400" y="548680"/>
            <a:ext cx="10945216" cy="707886"/>
          </a:xfrm>
          <a:prstGeom prst="rect">
            <a:avLst/>
          </a:prstGeom>
          <a:noFill/>
        </p:spPr>
        <p:txBody>
          <a:bodyPr wrap="square" rtlCol="0">
            <a:spAutoFit/>
          </a:bodyPr>
          <a:lstStyle/>
          <a:p>
            <a:pPr algn="ctr"/>
            <a:r>
              <a:rPr lang="en-US" sz="4000" b="1" u="sng" dirty="0" smtClean="0">
                <a:latin typeface="Calibri" panose="020F0502020204030204" pitchFamily="34" charset="0"/>
                <a:cs typeface="Calibri" panose="020F0502020204030204" pitchFamily="34" charset="0"/>
              </a:rPr>
              <a:t>REVERSE ADDRESS RESOLUTION PROTOCOL</a:t>
            </a:r>
            <a:r>
              <a:rPr lang="en-US" sz="4000" u="sng" dirty="0" smtClean="0">
                <a:latin typeface="Calibri" panose="020F0502020204030204" pitchFamily="34" charset="0"/>
                <a:cs typeface="Calibri" panose="020F0502020204030204" pitchFamily="34" charset="0"/>
              </a:rPr>
              <a:t> (</a:t>
            </a:r>
            <a:r>
              <a:rPr lang="en-US" sz="4000" b="1" u="sng" dirty="0" smtClean="0">
                <a:latin typeface="Calibri" panose="020F0502020204030204" pitchFamily="34" charset="0"/>
                <a:cs typeface="Calibri" panose="020F0502020204030204" pitchFamily="34" charset="0"/>
              </a:rPr>
              <a:t>RARP</a:t>
            </a:r>
            <a:r>
              <a:rPr lang="en-US" sz="4000" u="sng" dirty="0" smtClean="0">
                <a:latin typeface="Calibri" panose="020F0502020204030204" pitchFamily="34" charset="0"/>
                <a:cs typeface="Calibri" panose="020F0502020204030204" pitchFamily="34" charset="0"/>
              </a:rPr>
              <a:t>)</a:t>
            </a:r>
            <a:endParaRPr lang="en-US" sz="4000"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43273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 root server</a:t>
            </a:r>
            <a:endParaRPr lang="en-US" dirty="0"/>
          </a:p>
        </p:txBody>
      </p:sp>
      <p:sp>
        <p:nvSpPr>
          <p:cNvPr id="3" name="Content Placeholder 2"/>
          <p:cNvSpPr>
            <a:spLocks noGrp="1"/>
          </p:cNvSpPr>
          <p:nvPr>
            <p:ph idx="1"/>
          </p:nvPr>
        </p:nvSpPr>
        <p:spPr/>
        <p:txBody>
          <a:bodyPr/>
          <a:lstStyle/>
          <a:p>
            <a:r>
              <a:rPr lang="en-US" dirty="0" smtClean="0"/>
              <a:t>Located at </a:t>
            </a:r>
            <a:r>
              <a:rPr lang="en-US" dirty="0"/>
              <a:t>Tehran, </a:t>
            </a:r>
            <a:r>
              <a:rPr lang="en-US" dirty="0" smtClean="0"/>
              <a:t>Iran</a:t>
            </a:r>
          </a:p>
          <a:p>
            <a:endParaRPr lang="en-US" dirty="0"/>
          </a:p>
          <a:p>
            <a:r>
              <a:rPr lang="en-US" dirty="0" smtClean="0"/>
              <a:t>199.7.83.42 – IPV4</a:t>
            </a:r>
          </a:p>
          <a:p>
            <a:r>
              <a:rPr lang="en-US" dirty="0" smtClean="0"/>
              <a:t>2001:500:9f</a:t>
            </a:r>
            <a:r>
              <a:rPr lang="en-US" dirty="0"/>
              <a:t>::</a:t>
            </a:r>
            <a:r>
              <a:rPr lang="en-US" dirty="0" smtClean="0"/>
              <a:t>42 – IPV6</a:t>
            </a:r>
            <a:endParaRPr lang="en-US" dirty="0"/>
          </a:p>
        </p:txBody>
      </p:sp>
      <p:pic>
        <p:nvPicPr>
          <p:cNvPr id="4" name="Picture 3"/>
          <p:cNvPicPr>
            <a:picLocks noChangeAspect="1"/>
          </p:cNvPicPr>
          <p:nvPr/>
        </p:nvPicPr>
        <p:blipFill>
          <a:blip r:embed="rId2"/>
          <a:stretch>
            <a:fillRect/>
          </a:stretch>
        </p:blipFill>
        <p:spPr>
          <a:xfrm>
            <a:off x="5822744" y="1886116"/>
            <a:ext cx="5644852" cy="3404853"/>
          </a:xfrm>
          <a:prstGeom prst="rect">
            <a:avLst/>
          </a:prstGeom>
        </p:spPr>
      </p:pic>
    </p:spTree>
    <p:extLst>
      <p:ext uri="{BB962C8B-B14F-4D97-AF65-F5344CB8AC3E}">
        <p14:creationId xmlns:p14="http://schemas.microsoft.com/office/powerpoint/2010/main" val="3502267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 root server</a:t>
            </a:r>
            <a:endParaRPr lang="en-US" dirty="0"/>
          </a:p>
        </p:txBody>
      </p:sp>
      <p:sp>
        <p:nvSpPr>
          <p:cNvPr id="3" name="Content Placeholder 2"/>
          <p:cNvSpPr>
            <a:spLocks noGrp="1"/>
          </p:cNvSpPr>
          <p:nvPr>
            <p:ph idx="1"/>
          </p:nvPr>
        </p:nvSpPr>
        <p:spPr/>
        <p:txBody>
          <a:bodyPr/>
          <a:lstStyle/>
          <a:p>
            <a:r>
              <a:rPr lang="en-US" dirty="0" smtClean="0"/>
              <a:t>Located at </a:t>
            </a:r>
            <a:r>
              <a:rPr lang="en-US" dirty="0"/>
              <a:t>Chimbote, </a:t>
            </a:r>
            <a:r>
              <a:rPr lang="en-US" dirty="0" smtClean="0"/>
              <a:t>Peru</a:t>
            </a:r>
          </a:p>
          <a:p>
            <a:endParaRPr lang="en-US" dirty="0"/>
          </a:p>
          <a:p>
            <a:r>
              <a:rPr lang="en-US" dirty="0" smtClean="0"/>
              <a:t>202.12.27.33 – IPV4</a:t>
            </a:r>
          </a:p>
          <a:p>
            <a:r>
              <a:rPr lang="en-US" dirty="0"/>
              <a:t>2001:dc3::</a:t>
            </a:r>
            <a:r>
              <a:rPr lang="en-US" dirty="0" smtClean="0"/>
              <a:t>35 – IPV6</a:t>
            </a:r>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6528048" y="1972009"/>
            <a:ext cx="4752528" cy="3927090"/>
          </a:xfrm>
          <a:prstGeom prst="rect">
            <a:avLst/>
          </a:prstGeom>
        </p:spPr>
      </p:pic>
    </p:spTree>
    <p:extLst>
      <p:ext uri="{BB962C8B-B14F-4D97-AF65-F5344CB8AC3E}">
        <p14:creationId xmlns:p14="http://schemas.microsoft.com/office/powerpoint/2010/main" val="1850764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of DNS </a:t>
            </a:r>
            <a:br>
              <a:rPr lang="en-US" b="1" dirty="0"/>
            </a:br>
            <a:endParaRPr lang="en-US" dirty="0"/>
          </a:p>
        </p:txBody>
      </p:sp>
      <p:sp>
        <p:nvSpPr>
          <p:cNvPr id="3" name="Content Placeholder 2"/>
          <p:cNvSpPr>
            <a:spLocks noGrp="1"/>
          </p:cNvSpPr>
          <p:nvPr>
            <p:ph idx="1"/>
          </p:nvPr>
        </p:nvSpPr>
        <p:spPr/>
        <p:txBody>
          <a:bodyPr/>
          <a:lstStyle/>
          <a:p>
            <a:r>
              <a:rPr lang="en-US" b="1" dirty="0"/>
              <a:t>Website Request </a:t>
            </a:r>
          </a:p>
          <a:p>
            <a:r>
              <a:rPr lang="en-US" b="1" dirty="0"/>
              <a:t>Ask resolver </a:t>
            </a:r>
          </a:p>
          <a:p>
            <a:r>
              <a:rPr lang="en-US" b="1" dirty="0"/>
              <a:t>Ask root server </a:t>
            </a:r>
          </a:p>
          <a:p>
            <a:r>
              <a:rPr lang="en-US" b="1" dirty="0"/>
              <a:t>Ask TLD server </a:t>
            </a:r>
          </a:p>
          <a:p>
            <a:r>
              <a:rPr lang="en-US" b="1" dirty="0"/>
              <a:t>Ask authoritative name servers </a:t>
            </a:r>
          </a:p>
          <a:p>
            <a:r>
              <a:rPr lang="en-US" b="1" dirty="0"/>
              <a:t>Cache the IP and return it to the browser </a:t>
            </a:r>
            <a:endParaRPr lang="en-US" dirty="0"/>
          </a:p>
          <a:p>
            <a:endParaRPr lang="en-US" dirty="0"/>
          </a:p>
        </p:txBody>
      </p:sp>
    </p:spTree>
    <p:extLst>
      <p:ext uri="{BB962C8B-B14F-4D97-AF65-F5344CB8AC3E}">
        <p14:creationId xmlns:p14="http://schemas.microsoft.com/office/powerpoint/2010/main" val="501458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7988" y="2204864"/>
            <a:ext cx="4535884" cy="2924629"/>
          </a:xfrm>
        </p:spPr>
        <p:txBody>
          <a:bodyPr/>
          <a:lstStyle/>
          <a:p>
            <a:r>
              <a:rPr lang="en-US" dirty="0" smtClean="0"/>
              <a:t>DIRECTORY SERVICES</a:t>
            </a:r>
            <a:endParaRPr lang="en-US" dirty="0"/>
          </a:p>
        </p:txBody>
      </p:sp>
      <p:sp>
        <p:nvSpPr>
          <p:cNvPr id="3" name="Text Placeholder 2"/>
          <p:cNvSpPr>
            <a:spLocks noGrp="1"/>
          </p:cNvSpPr>
          <p:nvPr>
            <p:ph type="body" sz="quarter" idx="12"/>
          </p:nvPr>
        </p:nvSpPr>
        <p:spPr>
          <a:xfrm>
            <a:off x="439495" y="5445224"/>
            <a:ext cx="3618859" cy="675820"/>
          </a:xfrm>
        </p:spPr>
        <p:txBody>
          <a:bodyPr/>
          <a:lstStyle/>
          <a:p>
            <a:r>
              <a:rPr lang="en-US" dirty="0" smtClean="0"/>
              <a:t>LDAP</a:t>
            </a:r>
            <a:endParaRPr lang="en-US" dirty="0"/>
          </a:p>
        </p:txBody>
      </p:sp>
    </p:spTree>
    <p:extLst>
      <p:ext uri="{BB962C8B-B14F-4D97-AF65-F5344CB8AC3E}">
        <p14:creationId xmlns:p14="http://schemas.microsoft.com/office/powerpoint/2010/main" val="346313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1824" y="3284984"/>
            <a:ext cx="6192688" cy="2585323"/>
          </a:xfrm>
          <a:prstGeom prst="rect">
            <a:avLst/>
          </a:prstGeom>
          <a:noFill/>
        </p:spPr>
        <p:txBody>
          <a:bodyPr wrap="square" rtlCol="0">
            <a:spAutoFit/>
          </a:bodyPr>
          <a:lstStyle/>
          <a:p>
            <a:r>
              <a:rPr lang="en-US" dirty="0">
                <a:solidFill>
                  <a:schemeClr val="bg1">
                    <a:lumMod val="85000"/>
                  </a:schemeClr>
                </a:solidFill>
              </a:rPr>
              <a:t>Mohammed </a:t>
            </a:r>
            <a:r>
              <a:rPr lang="en-US" dirty="0" smtClean="0">
                <a:solidFill>
                  <a:schemeClr val="bg1">
                    <a:lumMod val="85000"/>
                  </a:schemeClr>
                </a:solidFill>
              </a:rPr>
              <a:t>Asik	-	093947</a:t>
            </a:r>
            <a:r>
              <a:rPr lang="en-US" dirty="0">
                <a:solidFill>
                  <a:schemeClr val="bg1">
                    <a:lumMod val="85000"/>
                  </a:schemeClr>
                </a:solidFill>
              </a:rPr>
              <a:t>	</a:t>
            </a:r>
          </a:p>
          <a:p>
            <a:r>
              <a:rPr lang="en-US" dirty="0">
                <a:solidFill>
                  <a:schemeClr val="bg1">
                    <a:lumMod val="85000"/>
                  </a:schemeClr>
                </a:solidFill>
              </a:rPr>
              <a:t>Raavi Vinay </a:t>
            </a:r>
            <a:r>
              <a:rPr lang="en-US" dirty="0" smtClean="0">
                <a:solidFill>
                  <a:schemeClr val="bg1">
                    <a:lumMod val="85000"/>
                  </a:schemeClr>
                </a:solidFill>
              </a:rPr>
              <a:t>Kumar	-	093992</a:t>
            </a:r>
            <a:r>
              <a:rPr lang="en-US" dirty="0">
                <a:solidFill>
                  <a:schemeClr val="bg1">
                    <a:lumMod val="85000"/>
                  </a:schemeClr>
                </a:solidFill>
              </a:rPr>
              <a:t>		</a:t>
            </a:r>
          </a:p>
          <a:p>
            <a:r>
              <a:rPr lang="en-US" dirty="0">
                <a:solidFill>
                  <a:schemeClr val="bg1">
                    <a:lumMod val="85000"/>
                  </a:schemeClr>
                </a:solidFill>
              </a:rPr>
              <a:t>Madhuri </a:t>
            </a:r>
            <a:r>
              <a:rPr lang="en-US" dirty="0" smtClean="0">
                <a:solidFill>
                  <a:schemeClr val="bg1">
                    <a:lumMod val="85000"/>
                  </a:schemeClr>
                </a:solidFill>
              </a:rPr>
              <a:t>Sanapala	-	093963</a:t>
            </a:r>
            <a:r>
              <a:rPr lang="en-US" dirty="0">
                <a:solidFill>
                  <a:schemeClr val="bg1">
                    <a:lumMod val="85000"/>
                  </a:schemeClr>
                </a:solidFill>
              </a:rPr>
              <a:t>		</a:t>
            </a:r>
          </a:p>
          <a:p>
            <a:r>
              <a:rPr lang="en-US" dirty="0">
                <a:solidFill>
                  <a:schemeClr val="bg1">
                    <a:lumMod val="85000"/>
                  </a:schemeClr>
                </a:solidFill>
              </a:rPr>
              <a:t>Rohit </a:t>
            </a:r>
            <a:r>
              <a:rPr lang="en-US" dirty="0" smtClean="0">
                <a:solidFill>
                  <a:schemeClr val="bg1">
                    <a:lumMod val="85000"/>
                  </a:schemeClr>
                </a:solidFill>
              </a:rPr>
              <a:t>Hurkadli		-	094048 </a:t>
            </a:r>
            <a:r>
              <a:rPr lang="en-US" dirty="0">
                <a:solidFill>
                  <a:schemeClr val="bg1">
                    <a:lumMod val="85000"/>
                  </a:schemeClr>
                </a:solidFill>
              </a:rPr>
              <a:t>	</a:t>
            </a:r>
          </a:p>
          <a:p>
            <a:r>
              <a:rPr lang="en-US" dirty="0">
                <a:solidFill>
                  <a:schemeClr val="bg1">
                    <a:lumMod val="85000"/>
                  </a:schemeClr>
                </a:solidFill>
              </a:rPr>
              <a:t>Bindu </a:t>
            </a:r>
            <a:r>
              <a:rPr lang="en-US" dirty="0" smtClean="0">
                <a:solidFill>
                  <a:schemeClr val="bg1">
                    <a:lumMod val="85000"/>
                  </a:schemeClr>
                </a:solidFill>
              </a:rPr>
              <a:t>Shree		-	093941</a:t>
            </a:r>
          </a:p>
          <a:p>
            <a:r>
              <a:rPr lang="en-US" dirty="0" smtClean="0">
                <a:solidFill>
                  <a:schemeClr val="bg1">
                    <a:lumMod val="85000"/>
                  </a:schemeClr>
                </a:solidFill>
              </a:rPr>
              <a:t>Priyal Potnis</a:t>
            </a:r>
            <a:r>
              <a:rPr lang="en-US" dirty="0">
                <a:solidFill>
                  <a:schemeClr val="bg1">
                    <a:lumMod val="85000"/>
                  </a:schemeClr>
                </a:solidFill>
              </a:rPr>
              <a:t>	</a:t>
            </a:r>
            <a:r>
              <a:rPr lang="en-US" dirty="0" smtClean="0">
                <a:solidFill>
                  <a:schemeClr val="bg1">
                    <a:lumMod val="85000"/>
                  </a:schemeClr>
                </a:solidFill>
              </a:rPr>
              <a:t>	-	093979</a:t>
            </a:r>
          </a:p>
          <a:p>
            <a:r>
              <a:rPr lang="en-US" dirty="0" smtClean="0">
                <a:solidFill>
                  <a:schemeClr val="bg1">
                    <a:lumMod val="85000"/>
                  </a:schemeClr>
                </a:solidFill>
              </a:rPr>
              <a:t>Subham		-	093988</a:t>
            </a:r>
          </a:p>
          <a:p>
            <a:endParaRPr lang="en-US" u="sng" dirty="0">
              <a:solidFill>
                <a:schemeClr val="bg1">
                  <a:lumMod val="85000"/>
                </a:schemeClr>
              </a:solidFill>
            </a:endParaRPr>
          </a:p>
          <a:p>
            <a:endParaRPr lang="en-US" dirty="0"/>
          </a:p>
        </p:txBody>
      </p:sp>
    </p:spTree>
    <p:extLst>
      <p:ext uri="{BB962C8B-B14F-4D97-AF65-F5344CB8AC3E}">
        <p14:creationId xmlns:p14="http://schemas.microsoft.com/office/powerpoint/2010/main" val="365320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479376" y="764704"/>
            <a:ext cx="11161240" cy="552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chemeClr val="accent1">
                    <a:lumMod val="60000"/>
                    <a:lumOff val="40000"/>
                  </a:schemeClr>
                </a:solidFill>
                <a:effectLst/>
                <a:latin typeface="+mj-lt"/>
                <a:cs typeface="Arial" panose="020B0604020202020204" pitchFamily="34" charset="0"/>
              </a:rPr>
              <a:t>X.500 Directory</a:t>
            </a:r>
            <a:r>
              <a:rPr kumimoji="0" lang="en-US" altLang="en-US" sz="2800" b="1" i="0" u="none" strike="noStrike" cap="none" normalizeH="0" dirty="0" smtClean="0">
                <a:ln>
                  <a:noFill/>
                </a:ln>
                <a:solidFill>
                  <a:schemeClr val="accent1">
                    <a:lumMod val="60000"/>
                    <a:lumOff val="40000"/>
                  </a:schemeClr>
                </a:solidFill>
                <a:effectLst/>
                <a:latin typeface="+mj-lt"/>
                <a:cs typeface="Arial" panose="020B0604020202020204" pitchFamily="34" charset="0"/>
              </a:rPr>
              <a:t> Service</a:t>
            </a:r>
            <a:endParaRPr kumimoji="0" lang="en-US" altLang="en-US" sz="2800" b="1" i="0" u="none" strike="noStrike" cap="none" normalizeH="0" baseline="0" dirty="0" smtClean="0">
              <a:ln>
                <a:noFill/>
              </a:ln>
              <a:solidFill>
                <a:schemeClr val="accent1">
                  <a:lumMod val="60000"/>
                  <a:lumOff val="40000"/>
                </a:schemeClr>
              </a:solidFill>
              <a:effectLst/>
              <a:latin typeface="+mj-lt"/>
              <a:cs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smtClean="0">
              <a:ln>
                <a:noFill/>
              </a:ln>
              <a:solidFill>
                <a:srgbClr val="000000"/>
              </a:solidFill>
              <a:effectLst/>
              <a:latin typeface="+mj-lt"/>
              <a:cs typeface="Arial" panose="020B0604020202020204" pitchFamily="34" charset="0"/>
            </a:endParaRPr>
          </a:p>
          <a:p>
            <a:pPr marL="742950" lvl="1" indent="-285750">
              <a:lnSpc>
                <a:spcPct val="150000"/>
              </a:lnSpc>
              <a:buFont typeface="Wingdings" panose="05000000000000000000" pitchFamily="2" charset="2"/>
              <a:buChar char="Ø"/>
            </a:pPr>
            <a:r>
              <a:rPr kumimoji="0" lang="en-US" altLang="en-US" b="0" i="0" u="none" strike="noStrike" cap="none" normalizeH="0" baseline="0" dirty="0" smtClean="0">
                <a:ln>
                  <a:noFill/>
                </a:ln>
                <a:solidFill>
                  <a:schemeClr val="tx1"/>
                </a:solidFill>
                <a:effectLst/>
                <a:latin typeface="+mn-lt"/>
              </a:rPr>
              <a:t>The X.500 directory service is a global directory service. </a:t>
            </a:r>
          </a:p>
          <a:p>
            <a:pPr marL="742950" lvl="1" indent="-285750">
              <a:lnSpc>
                <a:spcPct val="150000"/>
              </a:lnSpc>
              <a:buFont typeface="Wingdings" panose="05000000000000000000" pitchFamily="2" charset="2"/>
              <a:buChar char="Ø"/>
            </a:pPr>
            <a:r>
              <a:rPr lang="en-US" dirty="0">
                <a:solidFill>
                  <a:srgbClr val="222222"/>
                </a:solidFill>
                <a:latin typeface="+mn-lt"/>
              </a:rPr>
              <a:t>X.500 is a series of computer networking standards covering electronic directory services.</a:t>
            </a:r>
          </a:p>
          <a:p>
            <a:pPr marL="742950" lvl="1" indent="-285750">
              <a:lnSpc>
                <a:spcPct val="150000"/>
              </a:lnSpc>
              <a:buFont typeface="Wingdings" panose="05000000000000000000" pitchFamily="2" charset="2"/>
              <a:buChar char="Ø"/>
            </a:pPr>
            <a:r>
              <a:rPr lang="en-US" dirty="0">
                <a:solidFill>
                  <a:srgbClr val="222222"/>
                </a:solidFill>
                <a:latin typeface="+mn-lt"/>
              </a:rPr>
              <a:t>The X.500 series was developed by CCITT, and first approved in 1988. </a:t>
            </a:r>
            <a:endParaRPr lang="en-US" dirty="0" smtClean="0">
              <a:solidFill>
                <a:srgbClr val="222222"/>
              </a:solidFill>
              <a:latin typeface="+mn-lt"/>
            </a:endParaRPr>
          </a:p>
          <a:p>
            <a:pPr marL="742950" lvl="1" indent="-285750">
              <a:lnSpc>
                <a:spcPct val="150000"/>
              </a:lnSpc>
              <a:buFont typeface="Wingdings" panose="05000000000000000000" pitchFamily="2" charset="2"/>
              <a:buChar char="Ø"/>
            </a:pPr>
            <a:r>
              <a:rPr kumimoji="0" lang="en-US" altLang="en-US" b="0" i="0" u="none" strike="noStrike" cap="none" normalizeH="0" baseline="0" dirty="0" smtClean="0">
                <a:ln>
                  <a:noFill/>
                </a:ln>
                <a:solidFill>
                  <a:schemeClr val="tx1"/>
                </a:solidFill>
                <a:effectLst/>
                <a:latin typeface="+mn-lt"/>
              </a:rPr>
              <a:t>Its components cooperate to manage information about objects such as countries, organizations, people, machines, and so on in a worldwide scope.</a:t>
            </a:r>
          </a:p>
          <a:p>
            <a:pPr marL="742950" lvl="1" indent="-285750">
              <a:lnSpc>
                <a:spcPct val="150000"/>
              </a:lnSpc>
              <a:buFont typeface="Wingdings" panose="05000000000000000000" pitchFamily="2" charset="2"/>
              <a:buChar char="Ø"/>
            </a:pPr>
            <a:r>
              <a:rPr kumimoji="0" lang="en-US" altLang="en-US" b="0" i="0" u="none" strike="noStrike" cap="none" normalizeH="0" baseline="0" dirty="0" smtClean="0">
                <a:ln>
                  <a:noFill/>
                </a:ln>
                <a:solidFill>
                  <a:schemeClr val="tx1"/>
                </a:solidFill>
                <a:effectLst/>
                <a:latin typeface="+mn-lt"/>
              </a:rPr>
              <a:t>It provides the capability to look up information by name and to browse and search for information.</a:t>
            </a:r>
          </a:p>
          <a:p>
            <a:pPr marL="0" marR="0" lvl="0" indent="0" defTabSz="914400" rtl="0" eaLnBrk="0" fontAlgn="base" latinLnBrk="0" hangingPunct="0">
              <a:lnSpc>
                <a:spcPct val="150000"/>
              </a:lnSpc>
              <a:spcBef>
                <a:spcPct val="0"/>
              </a:spcBef>
              <a:spcAft>
                <a:spcPct val="0"/>
              </a:spcAft>
              <a:buClrTx/>
              <a:buSzTx/>
              <a:buFontTx/>
              <a:buNone/>
              <a:tabLst/>
            </a:pPr>
            <a:endParaRPr lang="en-US" altLang="en-US" dirty="0"/>
          </a:p>
          <a:p>
            <a:pPr marL="0" marR="0" lvl="0" indent="0"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endParaRPr>
          </a:p>
          <a:p>
            <a:pPr marL="0" marR="0" lvl="0" indent="0"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15159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76" y="476672"/>
            <a:ext cx="10945216" cy="5216813"/>
          </a:xfrm>
          <a:prstGeom prst="rect">
            <a:avLst/>
          </a:prstGeom>
        </p:spPr>
        <p:txBody>
          <a:bodyPr wrap="square">
            <a:spAutoFit/>
          </a:bodyPr>
          <a:lstStyle/>
          <a:p>
            <a:endParaRPr lang="en-US" sz="2400" dirty="0">
              <a:solidFill>
                <a:schemeClr val="accent1">
                  <a:lumMod val="60000"/>
                  <a:lumOff val="40000"/>
                </a:schemeClr>
              </a:solidFill>
              <a:latin typeface="Arial" panose="020B0604020202020204" pitchFamily="34" charset="0"/>
            </a:endParaRPr>
          </a:p>
          <a:p>
            <a:r>
              <a:rPr lang="en-US" sz="2800" dirty="0">
                <a:solidFill>
                  <a:schemeClr val="accent1">
                    <a:lumMod val="60000"/>
                    <a:lumOff val="40000"/>
                  </a:schemeClr>
                </a:solidFill>
              </a:rPr>
              <a:t>The </a:t>
            </a:r>
            <a:r>
              <a:rPr lang="en-US" sz="2800" dirty="0" smtClean="0">
                <a:solidFill>
                  <a:schemeClr val="accent1">
                    <a:lumMod val="60000"/>
                    <a:lumOff val="40000"/>
                  </a:schemeClr>
                </a:solidFill>
              </a:rPr>
              <a:t>different types of protocols of X.500:</a:t>
            </a:r>
          </a:p>
          <a:p>
            <a:endParaRPr lang="en-US" sz="2000" dirty="0"/>
          </a:p>
          <a:p>
            <a:pPr>
              <a:lnSpc>
                <a:spcPct val="150000"/>
              </a:lnSpc>
            </a:pPr>
            <a:r>
              <a:rPr lang="en-US" dirty="0"/>
              <a:t>DAP (Directory Access Protocol)</a:t>
            </a:r>
          </a:p>
          <a:p>
            <a:pPr>
              <a:lnSpc>
                <a:spcPct val="150000"/>
              </a:lnSpc>
            </a:pPr>
            <a:r>
              <a:rPr lang="en-US" dirty="0"/>
              <a:t>DSP (Directory System Protocol)</a:t>
            </a:r>
          </a:p>
          <a:p>
            <a:pPr>
              <a:lnSpc>
                <a:spcPct val="150000"/>
              </a:lnSpc>
            </a:pPr>
            <a:r>
              <a:rPr lang="en-US" dirty="0"/>
              <a:t>DISP (Directory Information Shadowing Protocol)</a:t>
            </a:r>
          </a:p>
          <a:p>
            <a:pPr>
              <a:lnSpc>
                <a:spcPct val="150000"/>
              </a:lnSpc>
            </a:pPr>
            <a:r>
              <a:rPr lang="en-US" dirty="0"/>
              <a:t>DOP (Directory Operational Bindings Management </a:t>
            </a:r>
            <a:r>
              <a:rPr lang="en-US" dirty="0" smtClean="0"/>
              <a:t>Protocol)</a:t>
            </a:r>
            <a:endParaRPr lang="en-US" dirty="0"/>
          </a:p>
          <a:p>
            <a:pPr>
              <a:lnSpc>
                <a:spcPct val="150000"/>
              </a:lnSpc>
            </a:pPr>
            <a:endParaRPr lang="en-US" dirty="0" smtClean="0"/>
          </a:p>
          <a:p>
            <a:pPr marL="342900" indent="-342900">
              <a:lnSpc>
                <a:spcPct val="150000"/>
              </a:lnSpc>
              <a:buFont typeface="Wingdings" panose="05000000000000000000" pitchFamily="2" charset="2"/>
              <a:buChar char="Ø"/>
            </a:pPr>
            <a:r>
              <a:rPr lang="en-US" dirty="0" smtClean="0"/>
              <a:t>These </a:t>
            </a:r>
            <a:r>
              <a:rPr lang="en-US" dirty="0"/>
              <a:t>protocols </a:t>
            </a:r>
            <a:r>
              <a:rPr lang="en-US" dirty="0" smtClean="0"/>
              <a:t>used in </a:t>
            </a:r>
            <a:r>
              <a:rPr lang="en-US" dirty="0"/>
              <a:t>the OSI networking </a:t>
            </a:r>
            <a:r>
              <a:rPr lang="en-US" dirty="0" smtClean="0"/>
              <a:t>stack.</a:t>
            </a:r>
          </a:p>
          <a:p>
            <a:pPr marL="342900" indent="-342900">
              <a:lnSpc>
                <a:spcPct val="150000"/>
              </a:lnSpc>
              <a:buFont typeface="Wingdings" panose="05000000000000000000" pitchFamily="2" charset="2"/>
              <a:buChar char="Ø"/>
            </a:pPr>
            <a:r>
              <a:rPr lang="en-US" dirty="0"/>
              <a:t>A</a:t>
            </a:r>
            <a:r>
              <a:rPr lang="en-US" dirty="0" smtClean="0"/>
              <a:t> </a:t>
            </a:r>
            <a:r>
              <a:rPr lang="en-US" dirty="0"/>
              <a:t>number of alternatives to DAP were developed to allow Internet clients to access the X.500 Directory using the </a:t>
            </a:r>
            <a:r>
              <a:rPr lang="en-US" dirty="0" smtClean="0"/>
              <a:t>TCP/IP networking </a:t>
            </a:r>
            <a:r>
              <a:rPr lang="en-US" dirty="0"/>
              <a:t>stack. </a:t>
            </a:r>
            <a:endParaRPr lang="en-US" dirty="0" smtClean="0"/>
          </a:p>
          <a:p>
            <a:pPr marL="342900" indent="-342900">
              <a:lnSpc>
                <a:spcPct val="150000"/>
              </a:lnSpc>
              <a:buFont typeface="Wingdings" panose="05000000000000000000" pitchFamily="2" charset="2"/>
              <a:buChar char="Ø"/>
            </a:pPr>
            <a:r>
              <a:rPr lang="en-US" dirty="0" smtClean="0"/>
              <a:t>The </a:t>
            </a:r>
            <a:r>
              <a:rPr lang="en-US" dirty="0"/>
              <a:t>most well-known alternative to DAP is Lightweight Directory Access Protocol (LDAP</a:t>
            </a:r>
            <a:r>
              <a:rPr lang="en-US" dirty="0" smtClean="0"/>
              <a:t>).</a:t>
            </a:r>
          </a:p>
          <a:p>
            <a:endParaRPr lang="en-US" dirty="0"/>
          </a:p>
        </p:txBody>
      </p:sp>
    </p:spTree>
    <p:extLst>
      <p:ext uri="{BB962C8B-B14F-4D97-AF65-F5344CB8AC3E}">
        <p14:creationId xmlns:p14="http://schemas.microsoft.com/office/powerpoint/2010/main" val="289579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anim calcmode="lin" valueType="num">
                                      <p:cBhvr>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2">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1000"/>
                                        <p:tgtEl>
                                          <p:spTgt spid="2">
                                            <p:txEl>
                                              <p:pRg st="4" end="4"/>
                                            </p:txEl>
                                          </p:spTgt>
                                        </p:tgtEl>
                                      </p:cBhvr>
                                    </p:animEffect>
                                    <p:anim calcmode="lin" valueType="num">
                                      <p:cBhvr>
                                        <p:cTn id="1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1000"/>
                                        <p:tgtEl>
                                          <p:spTgt spid="2">
                                            <p:txEl>
                                              <p:pRg st="5" end="5"/>
                                            </p:txEl>
                                          </p:spTgt>
                                        </p:tgtEl>
                                      </p:cBhvr>
                                    </p:animEffect>
                                    <p:anim calcmode="lin" valueType="num">
                                      <p:cBhvr>
                                        <p:cTn id="2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1000"/>
                                        <p:tgtEl>
                                          <p:spTgt spid="2">
                                            <p:txEl>
                                              <p:pRg st="6" end="6"/>
                                            </p:txEl>
                                          </p:spTgt>
                                        </p:tgtEl>
                                      </p:cBhvr>
                                    </p:animEffect>
                                    <p:anim calcmode="lin" valueType="num">
                                      <p:cBhvr>
                                        <p:cTn id="2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500"/>
                                        <p:tgtEl>
                                          <p:spTgt spid="2">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Effect transition="in" filter="fade">
                                      <p:cBhvr>
                                        <p:cTn id="39" dur="500"/>
                                        <p:tgtEl>
                                          <p:spTgt spid="2">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10" end="10"/>
                                            </p:txEl>
                                          </p:spTgt>
                                        </p:tgtEl>
                                        <p:attrNameLst>
                                          <p:attrName>style.visibility</p:attrName>
                                        </p:attrNameLst>
                                      </p:cBhvr>
                                      <p:to>
                                        <p:strVal val="visible"/>
                                      </p:to>
                                    </p:set>
                                    <p:animEffect transition="in" filter="fade">
                                      <p:cBhvr>
                                        <p:cTn id="44"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975" y="389126"/>
            <a:ext cx="10892209" cy="2823850"/>
          </a:xfrm>
          <a:prstGeom prst="rect">
            <a:avLst/>
          </a:prstGeom>
        </p:spPr>
        <p:txBody>
          <a:bodyPr wrap="square">
            <a:spAutoFit/>
          </a:bodyPr>
          <a:lstStyle/>
          <a:p>
            <a:r>
              <a:rPr lang="en-US" sz="2400" b="1" dirty="0" smtClean="0">
                <a:solidFill>
                  <a:srgbClr val="555555"/>
                </a:solidFill>
                <a:latin typeface="+mj-lt"/>
              </a:rPr>
              <a:t>		</a:t>
            </a:r>
            <a:r>
              <a:rPr lang="en-US" sz="2400" b="1" dirty="0" smtClean="0">
                <a:solidFill>
                  <a:schemeClr val="accent1">
                    <a:lumMod val="60000"/>
                    <a:lumOff val="40000"/>
                  </a:schemeClr>
                </a:solidFill>
                <a:latin typeface="+mj-lt"/>
              </a:rPr>
              <a:t>LDAP</a:t>
            </a:r>
            <a:r>
              <a:rPr lang="en-US" sz="2400" b="1" dirty="0">
                <a:solidFill>
                  <a:schemeClr val="accent1">
                    <a:lumMod val="60000"/>
                    <a:lumOff val="40000"/>
                  </a:schemeClr>
                </a:solidFill>
                <a:latin typeface="+mj-lt"/>
              </a:rPr>
              <a:t> </a:t>
            </a:r>
            <a:r>
              <a:rPr lang="en-US" sz="2400" b="1" dirty="0" smtClean="0">
                <a:solidFill>
                  <a:schemeClr val="accent1">
                    <a:lumMod val="60000"/>
                    <a:lumOff val="40000"/>
                  </a:schemeClr>
                </a:solidFill>
                <a:latin typeface="+mj-lt"/>
              </a:rPr>
              <a:t>(</a:t>
            </a:r>
            <a:r>
              <a:rPr lang="en-US" sz="2400" b="1" dirty="0">
                <a:solidFill>
                  <a:schemeClr val="accent1">
                    <a:lumMod val="60000"/>
                    <a:lumOff val="40000"/>
                  </a:schemeClr>
                </a:solidFill>
                <a:latin typeface="+mj-lt"/>
              </a:rPr>
              <a:t>Lightweight Directory Access </a:t>
            </a:r>
            <a:r>
              <a:rPr lang="en-US" sz="2400" b="1" dirty="0" smtClean="0">
                <a:solidFill>
                  <a:schemeClr val="accent1">
                    <a:lumMod val="60000"/>
                    <a:lumOff val="40000"/>
                  </a:schemeClr>
                </a:solidFill>
                <a:latin typeface="+mj-lt"/>
              </a:rPr>
              <a:t>Protocol)</a:t>
            </a:r>
            <a:endParaRPr lang="en-US" sz="2400" b="1" dirty="0">
              <a:solidFill>
                <a:schemeClr val="accent1">
                  <a:lumMod val="60000"/>
                  <a:lumOff val="40000"/>
                </a:schemeClr>
              </a:solidFill>
              <a:latin typeface="+mj-lt"/>
            </a:endParaRPr>
          </a:p>
          <a:p>
            <a:pPr>
              <a:lnSpc>
                <a:spcPct val="150000"/>
              </a:lnSpc>
            </a:pPr>
            <a:endParaRPr lang="en-US" sz="1700" dirty="0" smtClean="0"/>
          </a:p>
          <a:p>
            <a:pPr marL="285750" indent="-285750">
              <a:lnSpc>
                <a:spcPct val="150000"/>
              </a:lnSpc>
              <a:buFont typeface="Wingdings" panose="05000000000000000000" pitchFamily="2" charset="2"/>
              <a:buChar char="Ø"/>
            </a:pPr>
            <a:r>
              <a:rPr lang="en-US" sz="1600" dirty="0" smtClean="0">
                <a:solidFill>
                  <a:srgbClr val="555555"/>
                </a:solidFill>
              </a:rPr>
              <a:t>Lightweight </a:t>
            </a:r>
            <a:r>
              <a:rPr lang="en-US" sz="1600" dirty="0">
                <a:solidFill>
                  <a:srgbClr val="555555"/>
                </a:solidFill>
              </a:rPr>
              <a:t>Directory Access </a:t>
            </a:r>
            <a:r>
              <a:rPr lang="en-US" sz="1600" dirty="0" smtClean="0">
                <a:solidFill>
                  <a:srgbClr val="555555"/>
                </a:solidFill>
              </a:rPr>
              <a:t>Protocol uses </a:t>
            </a:r>
            <a:r>
              <a:rPr lang="en-US" sz="1600" dirty="0">
                <a:solidFill>
                  <a:srgbClr val="555555"/>
                </a:solidFill>
              </a:rPr>
              <a:t>client-server </a:t>
            </a:r>
            <a:r>
              <a:rPr lang="en-US" sz="1600" dirty="0" smtClean="0">
                <a:solidFill>
                  <a:srgbClr val="555555"/>
                </a:solidFill>
              </a:rPr>
              <a:t>architecture</a:t>
            </a:r>
            <a:r>
              <a:rPr lang="en-US" sz="1600" dirty="0">
                <a:solidFill>
                  <a:srgbClr val="555555"/>
                </a:solidFill>
              </a:rPr>
              <a:t>. </a:t>
            </a:r>
            <a:endParaRPr lang="en-US" sz="1600" dirty="0" smtClean="0"/>
          </a:p>
          <a:p>
            <a:pPr marL="285750" indent="-285750">
              <a:lnSpc>
                <a:spcPct val="150000"/>
              </a:lnSpc>
              <a:buFont typeface="Wingdings" panose="05000000000000000000" pitchFamily="2" charset="2"/>
              <a:buChar char="Ø"/>
            </a:pPr>
            <a:r>
              <a:rPr lang="en-US" sz="1600" dirty="0" smtClean="0">
                <a:solidFill>
                  <a:srgbClr val="555555"/>
                </a:solidFill>
              </a:rPr>
              <a:t>It is </a:t>
            </a:r>
            <a:r>
              <a:rPr lang="en-US" sz="1600" dirty="0">
                <a:solidFill>
                  <a:srgbClr val="555555"/>
                </a:solidFill>
              </a:rPr>
              <a:t>used to manage and </a:t>
            </a:r>
            <a:r>
              <a:rPr lang="en-US" sz="1600" dirty="0" smtClean="0">
                <a:solidFill>
                  <a:srgbClr val="555555"/>
                </a:solidFill>
              </a:rPr>
              <a:t>access distributed directory </a:t>
            </a:r>
            <a:r>
              <a:rPr lang="en-US" sz="1600" dirty="0">
                <a:solidFill>
                  <a:srgbClr val="555555"/>
                </a:solidFill>
              </a:rPr>
              <a:t>over IP network. </a:t>
            </a:r>
            <a:endParaRPr lang="en-US" sz="1600" dirty="0" smtClean="0">
              <a:solidFill>
                <a:srgbClr val="555555"/>
              </a:solidFill>
            </a:endParaRPr>
          </a:p>
          <a:p>
            <a:pPr marL="285750" indent="-285750">
              <a:lnSpc>
                <a:spcPct val="150000"/>
              </a:lnSpc>
              <a:buFont typeface="Wingdings" panose="05000000000000000000" pitchFamily="2" charset="2"/>
              <a:buChar char="Ø"/>
            </a:pPr>
            <a:r>
              <a:rPr lang="en-US" sz="1600" dirty="0">
                <a:solidFill>
                  <a:srgbClr val="555555"/>
                </a:solidFill>
              </a:rPr>
              <a:t>It is similar to telephone directory containing </a:t>
            </a:r>
            <a:r>
              <a:rPr lang="en-US" sz="1600" dirty="0" smtClean="0">
                <a:solidFill>
                  <a:srgbClr val="555555"/>
                </a:solidFill>
              </a:rPr>
              <a:t>contact numbers </a:t>
            </a:r>
            <a:r>
              <a:rPr lang="en-US" sz="1600" dirty="0">
                <a:solidFill>
                  <a:srgbClr val="555555"/>
                </a:solidFill>
              </a:rPr>
              <a:t>and addresses of the subscribers</a:t>
            </a:r>
            <a:r>
              <a:rPr lang="en-US" sz="1600" dirty="0" smtClean="0">
                <a:solidFill>
                  <a:srgbClr val="555555"/>
                </a:solidFill>
              </a:rPr>
              <a:t>.</a:t>
            </a:r>
            <a:endParaRPr lang="en-US" sz="1600" dirty="0" smtClean="0"/>
          </a:p>
          <a:p>
            <a:pPr marL="285750" indent="-285750">
              <a:lnSpc>
                <a:spcPct val="150000"/>
              </a:lnSpc>
              <a:buFont typeface="Wingdings" panose="05000000000000000000" pitchFamily="2" charset="2"/>
              <a:buChar char="Ø"/>
            </a:pPr>
            <a:r>
              <a:rPr lang="en-US" sz="1600" dirty="0" smtClean="0">
                <a:solidFill>
                  <a:srgbClr val="555555"/>
                </a:solidFill>
              </a:rPr>
              <a:t>It provides </a:t>
            </a:r>
            <a:r>
              <a:rPr lang="en-US" sz="1600" dirty="0">
                <a:solidFill>
                  <a:srgbClr val="555555"/>
                </a:solidFill>
              </a:rPr>
              <a:t>directory service with systematic set of </a:t>
            </a:r>
            <a:r>
              <a:rPr lang="en-US" sz="1600" dirty="0" smtClean="0">
                <a:solidFill>
                  <a:srgbClr val="555555"/>
                </a:solidFill>
              </a:rPr>
              <a:t>records </a:t>
            </a:r>
            <a:r>
              <a:rPr lang="en-US" sz="1600" dirty="0">
                <a:solidFill>
                  <a:srgbClr val="555555"/>
                </a:solidFill>
              </a:rPr>
              <a:t>organized in hierarchical structure. </a:t>
            </a:r>
            <a:endParaRPr lang="en-US" sz="1600" dirty="0">
              <a:solidFill>
                <a:srgbClr val="555555"/>
              </a:solidFill>
              <a:latin typeface="Arial" panose="020B0604020202020204" pitchFamily="34" charset="0"/>
            </a:endParaRPr>
          </a:p>
          <a:p>
            <a:endParaRPr lang="en-US" sz="1600" dirty="0" smtClean="0">
              <a:solidFill>
                <a:srgbClr val="555555"/>
              </a:solidFill>
              <a:latin typeface="Arial" panose="020B0604020202020204" pitchFamily="34" charset="0"/>
            </a:endParaRPr>
          </a:p>
          <a:p>
            <a:endParaRPr lang="en-US" sz="1600" dirty="0">
              <a:solidFill>
                <a:srgbClr val="555555"/>
              </a:solidFill>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2639616" y="3212976"/>
            <a:ext cx="6101216" cy="2376264"/>
          </a:xfrm>
          <a:prstGeom prst="rect">
            <a:avLst/>
          </a:prstGeom>
        </p:spPr>
      </p:pic>
      <p:sp>
        <p:nvSpPr>
          <p:cNvPr id="7" name="AutoShape 4" descr="LDAP Working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1483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1464" y="1628800"/>
            <a:ext cx="10513168" cy="4247317"/>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smtClean="0">
                <a:solidFill>
                  <a:schemeClr val="tx1">
                    <a:lumMod val="75000"/>
                    <a:lumOff val="25000"/>
                  </a:schemeClr>
                </a:solidFill>
              </a:rPr>
              <a:t>Clients </a:t>
            </a:r>
            <a:r>
              <a:rPr lang="en-US" dirty="0">
                <a:solidFill>
                  <a:schemeClr val="tx1">
                    <a:lumMod val="75000"/>
                    <a:lumOff val="25000"/>
                  </a:schemeClr>
                </a:solidFill>
              </a:rPr>
              <a:t>may be directly controlled by individuals, </a:t>
            </a:r>
            <a:r>
              <a:rPr lang="en-US" dirty="0" smtClean="0">
                <a:solidFill>
                  <a:schemeClr val="tx1">
                    <a:lumMod val="75000"/>
                    <a:lumOff val="25000"/>
                  </a:schemeClr>
                </a:solidFill>
              </a:rPr>
              <a:t>embedded </a:t>
            </a:r>
            <a:r>
              <a:rPr lang="en-US" dirty="0">
                <a:solidFill>
                  <a:schemeClr val="tx1">
                    <a:lumMod val="75000"/>
                    <a:lumOff val="25000"/>
                  </a:schemeClr>
                </a:solidFill>
              </a:rPr>
              <a:t>in applications or "agents". </a:t>
            </a:r>
            <a:endParaRPr lang="en-US" dirty="0" smtClean="0">
              <a:solidFill>
                <a:schemeClr val="tx1">
                  <a:lumMod val="75000"/>
                  <a:lumOff val="25000"/>
                </a:schemeClr>
              </a:solidFill>
            </a:endParaRPr>
          </a:p>
          <a:p>
            <a:pPr marL="285750" indent="-285750">
              <a:lnSpc>
                <a:spcPct val="150000"/>
              </a:lnSpc>
              <a:buFont typeface="Wingdings" panose="05000000000000000000" pitchFamily="2" charset="2"/>
              <a:buChar char="Ø"/>
            </a:pPr>
            <a:r>
              <a:rPr lang="en-US" dirty="0" smtClean="0">
                <a:solidFill>
                  <a:schemeClr val="tx1">
                    <a:lumMod val="75000"/>
                    <a:lumOff val="25000"/>
                  </a:schemeClr>
                </a:solidFill>
              </a:rPr>
              <a:t>It </a:t>
            </a:r>
            <a:r>
              <a:rPr lang="en-US" dirty="0">
                <a:solidFill>
                  <a:schemeClr val="tx1">
                    <a:lumMod val="75000"/>
                    <a:lumOff val="25000"/>
                  </a:schemeClr>
                </a:solidFill>
              </a:rPr>
              <a:t>is useful when integrating multiple directory services. </a:t>
            </a:r>
            <a:endParaRPr lang="en-US" dirty="0" smtClean="0">
              <a:solidFill>
                <a:schemeClr val="tx1">
                  <a:lumMod val="75000"/>
                  <a:lumOff val="25000"/>
                </a:schemeClr>
              </a:solidFill>
            </a:endParaRPr>
          </a:p>
          <a:p>
            <a:pPr marL="285750" indent="-285750">
              <a:lnSpc>
                <a:spcPct val="150000"/>
              </a:lnSpc>
              <a:buFont typeface="Wingdings" panose="05000000000000000000" pitchFamily="2" charset="2"/>
              <a:buChar char="Ø"/>
            </a:pPr>
            <a:r>
              <a:rPr lang="en-US" dirty="0" smtClean="0">
                <a:solidFill>
                  <a:schemeClr val="tx1">
                    <a:lumMod val="75000"/>
                    <a:lumOff val="25000"/>
                  </a:schemeClr>
                </a:solidFill>
              </a:rPr>
              <a:t>To </a:t>
            </a:r>
            <a:r>
              <a:rPr lang="en-US" dirty="0">
                <a:solidFill>
                  <a:schemeClr val="tx1">
                    <a:lumMod val="75000"/>
                    <a:lumOff val="25000"/>
                  </a:schemeClr>
                </a:solidFill>
              </a:rPr>
              <a:t>commence LDAP session, client needs to connect with server (called as "Directory System Agent"). </a:t>
            </a:r>
            <a:endParaRPr lang="en-US" dirty="0" smtClean="0">
              <a:solidFill>
                <a:schemeClr val="tx1">
                  <a:lumMod val="75000"/>
                  <a:lumOff val="25000"/>
                </a:schemeClr>
              </a:solidFill>
            </a:endParaRPr>
          </a:p>
          <a:p>
            <a:pPr marL="285750" indent="-285750">
              <a:lnSpc>
                <a:spcPct val="150000"/>
              </a:lnSpc>
              <a:buFont typeface="Wingdings" panose="05000000000000000000" pitchFamily="2" charset="2"/>
              <a:buChar char="Ø"/>
            </a:pPr>
            <a:r>
              <a:rPr lang="en-US" dirty="0" smtClean="0">
                <a:solidFill>
                  <a:schemeClr val="tx1">
                    <a:lumMod val="75000"/>
                    <a:lumOff val="25000"/>
                  </a:schemeClr>
                </a:solidFill>
              </a:rPr>
              <a:t>After </a:t>
            </a:r>
            <a:r>
              <a:rPr lang="en-US" dirty="0">
                <a:solidFill>
                  <a:schemeClr val="tx1">
                    <a:lumMod val="75000"/>
                    <a:lumOff val="25000"/>
                  </a:schemeClr>
                </a:solidFill>
              </a:rPr>
              <a:t>connection is established, client and server can exchange the information or data. </a:t>
            </a:r>
            <a:endParaRPr lang="en-US" dirty="0" smtClean="0">
              <a:solidFill>
                <a:schemeClr val="tx1">
                  <a:lumMod val="75000"/>
                  <a:lumOff val="25000"/>
                </a:schemeClr>
              </a:solidFill>
            </a:endParaRPr>
          </a:p>
          <a:p>
            <a:pPr marL="285750" indent="-285750">
              <a:lnSpc>
                <a:spcPct val="150000"/>
              </a:lnSpc>
              <a:buFont typeface="Wingdings" panose="05000000000000000000" pitchFamily="2" charset="2"/>
              <a:buChar char="Ø"/>
            </a:pPr>
            <a:r>
              <a:rPr lang="en-US" dirty="0" smtClean="0">
                <a:solidFill>
                  <a:schemeClr val="tx1">
                    <a:lumMod val="75000"/>
                    <a:lumOff val="25000"/>
                  </a:schemeClr>
                </a:solidFill>
              </a:rPr>
              <a:t>Various </a:t>
            </a:r>
            <a:r>
              <a:rPr lang="en-US" dirty="0">
                <a:solidFill>
                  <a:schemeClr val="tx1">
                    <a:lumMod val="75000"/>
                    <a:lumOff val="25000"/>
                  </a:schemeClr>
                </a:solidFill>
              </a:rPr>
              <a:t>operations can be performed on LDAP such as Add, Bind, Delete, Modify, Unbind etc. </a:t>
            </a:r>
            <a:endParaRPr lang="en-US" dirty="0" smtClean="0">
              <a:solidFill>
                <a:schemeClr val="tx1">
                  <a:lumMod val="75000"/>
                  <a:lumOff val="25000"/>
                </a:schemeClr>
              </a:solidFill>
            </a:endParaRPr>
          </a:p>
          <a:p>
            <a:pPr marL="285750" indent="-285750">
              <a:lnSpc>
                <a:spcPct val="150000"/>
              </a:lnSpc>
              <a:buFont typeface="Wingdings" panose="05000000000000000000" pitchFamily="2" charset="2"/>
              <a:buChar char="Ø"/>
            </a:pPr>
            <a:r>
              <a:rPr lang="en-US" dirty="0" smtClean="0">
                <a:solidFill>
                  <a:schemeClr val="tx1">
                    <a:lumMod val="75000"/>
                    <a:lumOff val="25000"/>
                  </a:schemeClr>
                </a:solidFill>
              </a:rPr>
              <a:t>The default TCP port for LDAP is 389 </a:t>
            </a:r>
            <a:endParaRPr lang="en-US" dirty="0">
              <a:solidFill>
                <a:schemeClr val="tx1">
                  <a:lumMod val="75000"/>
                  <a:lumOff val="25000"/>
                </a:schemeClr>
              </a:solidFill>
            </a:endParaRPr>
          </a:p>
        </p:txBody>
      </p:sp>
      <p:sp>
        <p:nvSpPr>
          <p:cNvPr id="3" name="TextBox 2"/>
          <p:cNvSpPr txBox="1"/>
          <p:nvPr/>
        </p:nvSpPr>
        <p:spPr>
          <a:xfrm>
            <a:off x="551384" y="332656"/>
            <a:ext cx="10729192" cy="738664"/>
          </a:xfrm>
          <a:prstGeom prst="rect">
            <a:avLst/>
          </a:prstGeom>
          <a:noFill/>
        </p:spPr>
        <p:txBody>
          <a:bodyPr wrap="square" rtlCol="0">
            <a:spAutoFit/>
          </a:bodyPr>
          <a:lstStyle/>
          <a:p>
            <a:r>
              <a:rPr lang="en-US" sz="2400" b="1" dirty="0">
                <a:solidFill>
                  <a:schemeClr val="accent1">
                    <a:lumMod val="60000"/>
                    <a:lumOff val="40000"/>
                  </a:schemeClr>
                </a:solidFill>
              </a:rPr>
              <a:t>LDAP </a:t>
            </a:r>
            <a:r>
              <a:rPr lang="en-US" sz="2400" b="1" dirty="0" smtClean="0">
                <a:solidFill>
                  <a:schemeClr val="accent1">
                    <a:lumMod val="60000"/>
                    <a:lumOff val="40000"/>
                  </a:schemeClr>
                </a:solidFill>
              </a:rPr>
              <a:t>(contd..)        </a:t>
            </a:r>
            <a:endParaRPr lang="en-US" sz="2400" b="1" dirty="0">
              <a:solidFill>
                <a:schemeClr val="accent1">
                  <a:lumMod val="60000"/>
                  <a:lumOff val="40000"/>
                </a:schemeClr>
              </a:solidFill>
            </a:endParaRPr>
          </a:p>
          <a:p>
            <a:endParaRPr lang="en-US" dirty="0"/>
          </a:p>
        </p:txBody>
      </p:sp>
    </p:spTree>
    <p:extLst>
      <p:ext uri="{BB962C8B-B14F-4D97-AF65-F5344CB8AC3E}">
        <p14:creationId xmlns:p14="http://schemas.microsoft.com/office/powerpoint/2010/main" val="133069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3432" y="2132856"/>
            <a:ext cx="10441160" cy="2585323"/>
          </a:xfrm>
          <a:prstGeom prst="rect">
            <a:avLst/>
          </a:prstGeom>
        </p:spPr>
        <p:txBody>
          <a:bodyPr wrap="square">
            <a:spAutoFit/>
          </a:bodyPr>
          <a:lstStyle/>
          <a:p>
            <a:pPr>
              <a:lnSpc>
                <a:spcPct val="150000"/>
              </a:lnSpc>
            </a:pPr>
            <a:r>
              <a:rPr lang="en-US" dirty="0">
                <a:solidFill>
                  <a:srgbClr val="333333"/>
                </a:solidFill>
              </a:rPr>
              <a:t>The main benefit of using LDAP is that information for an entire organization can be consolidated into a central repository. </a:t>
            </a:r>
            <a:endParaRPr lang="en-US" dirty="0" smtClean="0">
              <a:solidFill>
                <a:srgbClr val="333333"/>
              </a:solidFill>
            </a:endParaRPr>
          </a:p>
          <a:p>
            <a:pPr>
              <a:lnSpc>
                <a:spcPct val="150000"/>
              </a:lnSpc>
            </a:pPr>
            <a:r>
              <a:rPr lang="en-US" dirty="0">
                <a:solidFill>
                  <a:srgbClr val="333333"/>
                </a:solidFill>
              </a:rPr>
              <a:t>	</a:t>
            </a:r>
            <a:r>
              <a:rPr lang="en-US" dirty="0" smtClean="0">
                <a:solidFill>
                  <a:srgbClr val="333333"/>
                </a:solidFill>
              </a:rPr>
              <a:t>For </a:t>
            </a:r>
            <a:r>
              <a:rPr lang="en-US" dirty="0">
                <a:solidFill>
                  <a:srgbClr val="333333"/>
                </a:solidFill>
              </a:rPr>
              <a:t>example, rather than managing user lists for each group within an organization, LDAP can be used as a central directory accessible from anywhere on the network. And because LDAP supports Secure Sockets Layer (SSL) and Transport Layer Security (TLS), sensitive data can be protected from prying eyes.</a:t>
            </a:r>
            <a:endParaRPr lang="en-US" dirty="0"/>
          </a:p>
        </p:txBody>
      </p:sp>
      <p:sp>
        <p:nvSpPr>
          <p:cNvPr id="3" name="TextBox 2"/>
          <p:cNvSpPr txBox="1"/>
          <p:nvPr/>
        </p:nvSpPr>
        <p:spPr>
          <a:xfrm>
            <a:off x="2999656" y="1124744"/>
            <a:ext cx="10153128" cy="461665"/>
          </a:xfrm>
          <a:prstGeom prst="rect">
            <a:avLst/>
          </a:prstGeom>
          <a:noFill/>
        </p:spPr>
        <p:txBody>
          <a:bodyPr wrap="square" rtlCol="0">
            <a:spAutoFit/>
          </a:bodyPr>
          <a:lstStyle/>
          <a:p>
            <a:r>
              <a:rPr lang="en-US" sz="2400" b="1" dirty="0" smtClean="0">
                <a:solidFill>
                  <a:schemeClr val="accent1">
                    <a:lumMod val="60000"/>
                    <a:lumOff val="40000"/>
                  </a:schemeClr>
                </a:solidFill>
                <a:latin typeface="+mj-lt"/>
              </a:rPr>
              <a:t>Basic functionality of LDAP</a:t>
            </a:r>
            <a:endParaRPr lang="en-US" sz="2400" b="1" dirty="0">
              <a:solidFill>
                <a:schemeClr val="accent1">
                  <a:lumMod val="60000"/>
                  <a:lumOff val="40000"/>
                </a:schemeClr>
              </a:solidFill>
              <a:latin typeface="+mj-lt"/>
            </a:endParaRPr>
          </a:p>
        </p:txBody>
      </p:sp>
    </p:spTree>
    <p:extLst>
      <p:ext uri="{BB962C8B-B14F-4D97-AF65-F5344CB8AC3E}">
        <p14:creationId xmlns:p14="http://schemas.microsoft.com/office/powerpoint/2010/main" val="14120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1344" y="548680"/>
            <a:ext cx="10369152" cy="707886"/>
          </a:xfrm>
          <a:prstGeom prst="rect">
            <a:avLst/>
          </a:prstGeom>
          <a:noFill/>
        </p:spPr>
        <p:txBody>
          <a:bodyPr wrap="square" rtlCol="0">
            <a:spAutoFit/>
          </a:bodyPr>
          <a:lstStyle/>
          <a:p>
            <a:pPr algn="ctr"/>
            <a:r>
              <a:rPr lang="en-US" sz="4000" b="1" u="sng" dirty="0" smtClean="0">
                <a:latin typeface="Calibri" panose="020F0502020204030204" pitchFamily="34" charset="0"/>
                <a:cs typeface="Calibri" panose="020F0502020204030204" pitchFamily="34" charset="0"/>
              </a:rPr>
              <a:t>DRAWBACKS OF RARP</a:t>
            </a:r>
            <a:endParaRPr lang="en-US" sz="4000" b="1" u="sng" dirty="0">
              <a:latin typeface="Calibri" panose="020F0502020204030204" pitchFamily="34" charset="0"/>
              <a:cs typeface="Calibri" panose="020F0502020204030204" pitchFamily="34" charset="0"/>
            </a:endParaRPr>
          </a:p>
        </p:txBody>
      </p:sp>
      <p:sp>
        <p:nvSpPr>
          <p:cNvPr id="4" name="TextBox 3"/>
          <p:cNvSpPr txBox="1"/>
          <p:nvPr/>
        </p:nvSpPr>
        <p:spPr>
          <a:xfrm>
            <a:off x="191344" y="1916832"/>
            <a:ext cx="11665296" cy="341632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Since it operates at low level, it requires direct addresss to the network which makes it difficult for an application programmer to build a server.</a:t>
            </a:r>
          </a:p>
          <a:p>
            <a:pPr marL="342900" indent="-342900" algn="just">
              <a:lnSpc>
                <a:spcPct val="150000"/>
              </a:lnSpc>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pPr marL="342900" indent="-342900" algn="just">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It doesn't fully utilizes the capability of a network like ethernet which is enforced to send a minimum packet size since the reply from the server contains only one small piece of information, the 32-bit internet address.</a:t>
            </a:r>
          </a:p>
        </p:txBody>
      </p:sp>
    </p:spTree>
    <p:extLst>
      <p:ext uri="{BB962C8B-B14F-4D97-AF65-F5344CB8AC3E}">
        <p14:creationId xmlns:p14="http://schemas.microsoft.com/office/powerpoint/2010/main" val="3971760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9456" y="620688"/>
            <a:ext cx="9001000" cy="5216813"/>
          </a:xfrm>
          <a:prstGeom prst="rect">
            <a:avLst/>
          </a:prstGeom>
        </p:spPr>
        <p:txBody>
          <a:bodyPr wrap="square">
            <a:spAutoFit/>
          </a:bodyPr>
          <a:lstStyle/>
          <a:p>
            <a:pPr fontAlgn="base">
              <a:lnSpc>
                <a:spcPct val="150000"/>
              </a:lnSpc>
            </a:pPr>
            <a:r>
              <a:rPr lang="en-US" sz="2400" b="1" dirty="0" smtClean="0">
                <a:solidFill>
                  <a:schemeClr val="accent1">
                    <a:lumMod val="60000"/>
                    <a:lumOff val="40000"/>
                  </a:schemeClr>
                </a:solidFill>
                <a:latin typeface="+mj-lt"/>
              </a:rPr>
              <a:t>Advantages </a:t>
            </a:r>
            <a:r>
              <a:rPr lang="en-US" sz="2400" b="1" dirty="0">
                <a:solidFill>
                  <a:schemeClr val="accent1">
                    <a:lumMod val="60000"/>
                    <a:lumOff val="40000"/>
                  </a:schemeClr>
                </a:solidFill>
                <a:latin typeface="+mj-lt"/>
              </a:rPr>
              <a:t>of </a:t>
            </a:r>
            <a:r>
              <a:rPr lang="en-US" sz="2400" b="1" dirty="0" smtClean="0">
                <a:solidFill>
                  <a:schemeClr val="accent1">
                    <a:lumMod val="60000"/>
                    <a:lumOff val="40000"/>
                  </a:schemeClr>
                </a:solidFill>
                <a:latin typeface="+mj-lt"/>
              </a:rPr>
              <a:t>LDAP</a:t>
            </a:r>
          </a:p>
          <a:p>
            <a:pPr fontAlgn="base">
              <a:lnSpc>
                <a:spcPct val="150000"/>
              </a:lnSpc>
            </a:pPr>
            <a:endParaRPr lang="en-US" dirty="0" smtClean="0">
              <a:solidFill>
                <a:schemeClr val="tx1">
                  <a:lumMod val="75000"/>
                  <a:lumOff val="25000"/>
                </a:schemeClr>
              </a:solidFill>
              <a:latin typeface="Arial" panose="020B0604020202020204" pitchFamily="34" charset="0"/>
            </a:endParaRPr>
          </a:p>
          <a:p>
            <a:pPr marL="800100" lvl="1" indent="-342900" fontAlgn="base">
              <a:lnSpc>
                <a:spcPct val="150000"/>
              </a:lnSpc>
              <a:buFont typeface="Wingdings" panose="05000000000000000000" pitchFamily="2" charset="2"/>
              <a:buChar char="Ø"/>
            </a:pPr>
            <a:r>
              <a:rPr lang="en-US" dirty="0" smtClean="0">
                <a:solidFill>
                  <a:schemeClr val="tx1">
                    <a:lumMod val="75000"/>
                    <a:lumOff val="25000"/>
                  </a:schemeClr>
                </a:solidFill>
              </a:rPr>
              <a:t>Global </a:t>
            </a:r>
            <a:r>
              <a:rPr lang="en-US" dirty="0">
                <a:solidFill>
                  <a:schemeClr val="tx1">
                    <a:lumMod val="75000"/>
                    <a:lumOff val="25000"/>
                  </a:schemeClr>
                </a:solidFill>
              </a:rPr>
              <a:t>naming model ensures unique entries. </a:t>
            </a:r>
            <a:endParaRPr lang="en-US" dirty="0" smtClean="0">
              <a:solidFill>
                <a:schemeClr val="tx1">
                  <a:lumMod val="75000"/>
                  <a:lumOff val="25000"/>
                </a:schemeClr>
              </a:solidFill>
            </a:endParaRPr>
          </a:p>
          <a:p>
            <a:pPr marL="800100" lvl="1" indent="-342900" fontAlgn="base">
              <a:lnSpc>
                <a:spcPct val="150000"/>
              </a:lnSpc>
              <a:buFont typeface="Wingdings" panose="05000000000000000000" pitchFamily="2" charset="2"/>
              <a:buChar char="Ø"/>
            </a:pPr>
            <a:r>
              <a:rPr lang="en-US" dirty="0" smtClean="0">
                <a:solidFill>
                  <a:schemeClr val="tx1">
                    <a:lumMod val="75000"/>
                    <a:lumOff val="25000"/>
                  </a:schemeClr>
                </a:solidFill>
              </a:rPr>
              <a:t>It </a:t>
            </a:r>
            <a:r>
              <a:rPr lang="en-US" dirty="0">
                <a:solidFill>
                  <a:schemeClr val="tx1">
                    <a:lumMod val="75000"/>
                    <a:lumOff val="25000"/>
                  </a:schemeClr>
                </a:solidFill>
              </a:rPr>
              <a:t>allows use of multiple independent directories. </a:t>
            </a:r>
            <a:endParaRPr lang="en-US" dirty="0" smtClean="0">
              <a:solidFill>
                <a:schemeClr val="tx1">
                  <a:lumMod val="75000"/>
                  <a:lumOff val="25000"/>
                </a:schemeClr>
              </a:solidFill>
            </a:endParaRPr>
          </a:p>
          <a:p>
            <a:pPr marL="800100" lvl="1" indent="-342900" fontAlgn="base">
              <a:lnSpc>
                <a:spcPct val="150000"/>
              </a:lnSpc>
              <a:buFont typeface="Wingdings" panose="05000000000000000000" pitchFamily="2" charset="2"/>
              <a:buChar char="Ø"/>
            </a:pPr>
            <a:r>
              <a:rPr lang="en-US" dirty="0" smtClean="0">
                <a:solidFill>
                  <a:schemeClr val="tx1">
                    <a:lumMod val="75000"/>
                    <a:lumOff val="25000"/>
                  </a:schemeClr>
                </a:solidFill>
              </a:rPr>
              <a:t>It </a:t>
            </a:r>
            <a:r>
              <a:rPr lang="en-US" dirty="0">
                <a:solidFill>
                  <a:schemeClr val="tx1">
                    <a:lumMod val="75000"/>
                    <a:lumOff val="25000"/>
                  </a:schemeClr>
                </a:solidFill>
              </a:rPr>
              <a:t>is extensible to meet future/local requirements. </a:t>
            </a:r>
            <a:endParaRPr lang="en-US" dirty="0" smtClean="0">
              <a:solidFill>
                <a:schemeClr val="tx1">
                  <a:lumMod val="75000"/>
                  <a:lumOff val="25000"/>
                </a:schemeClr>
              </a:solidFill>
            </a:endParaRPr>
          </a:p>
          <a:p>
            <a:pPr marL="800100" lvl="1" indent="-342900" fontAlgn="base">
              <a:lnSpc>
                <a:spcPct val="150000"/>
              </a:lnSpc>
              <a:buFont typeface="Wingdings" panose="05000000000000000000" pitchFamily="2" charset="2"/>
              <a:buChar char="Ø"/>
            </a:pPr>
            <a:r>
              <a:rPr lang="en-US" dirty="0" smtClean="0">
                <a:solidFill>
                  <a:schemeClr val="tx1">
                    <a:lumMod val="75000"/>
                    <a:lumOff val="25000"/>
                  </a:schemeClr>
                </a:solidFill>
              </a:rPr>
              <a:t>It </a:t>
            </a:r>
            <a:r>
              <a:rPr lang="en-US" dirty="0">
                <a:solidFill>
                  <a:schemeClr val="tx1">
                    <a:lumMod val="75000"/>
                    <a:lumOff val="25000"/>
                  </a:schemeClr>
                </a:solidFill>
              </a:rPr>
              <a:t>runs over TCP/IP and SSL directly. </a:t>
            </a:r>
            <a:endParaRPr lang="en-US" dirty="0" smtClean="0">
              <a:solidFill>
                <a:schemeClr val="tx1">
                  <a:lumMod val="75000"/>
                  <a:lumOff val="25000"/>
                </a:schemeClr>
              </a:solidFill>
            </a:endParaRPr>
          </a:p>
          <a:p>
            <a:pPr marL="800100" lvl="1" indent="-342900" fontAlgn="base">
              <a:lnSpc>
                <a:spcPct val="150000"/>
              </a:lnSpc>
              <a:buFont typeface="Wingdings" panose="05000000000000000000" pitchFamily="2" charset="2"/>
              <a:buChar char="Ø"/>
            </a:pPr>
            <a:r>
              <a:rPr lang="en-US" dirty="0" smtClean="0">
                <a:solidFill>
                  <a:schemeClr val="tx1">
                    <a:lumMod val="75000"/>
                    <a:lumOff val="25000"/>
                  </a:schemeClr>
                </a:solidFill>
              </a:rPr>
              <a:t>It </a:t>
            </a:r>
            <a:r>
              <a:rPr lang="en-US" dirty="0">
                <a:solidFill>
                  <a:schemeClr val="tx1">
                    <a:lumMod val="75000"/>
                    <a:lumOff val="25000"/>
                  </a:schemeClr>
                </a:solidFill>
              </a:rPr>
              <a:t>has wider support across the industries. </a:t>
            </a:r>
            <a:endParaRPr lang="en-US" dirty="0" smtClean="0">
              <a:solidFill>
                <a:schemeClr val="tx1">
                  <a:lumMod val="75000"/>
                  <a:lumOff val="25000"/>
                </a:schemeClr>
              </a:solidFill>
            </a:endParaRPr>
          </a:p>
          <a:p>
            <a:pPr marL="800100" lvl="1" indent="-342900" fontAlgn="base">
              <a:lnSpc>
                <a:spcPct val="150000"/>
              </a:lnSpc>
              <a:buFont typeface="Wingdings" panose="05000000000000000000" pitchFamily="2" charset="2"/>
              <a:buChar char="Ø"/>
            </a:pPr>
            <a:r>
              <a:rPr lang="en-US" dirty="0" smtClean="0">
                <a:solidFill>
                  <a:schemeClr val="tx1">
                    <a:lumMod val="75000"/>
                    <a:lumOff val="25000"/>
                  </a:schemeClr>
                </a:solidFill>
              </a:rPr>
              <a:t>The </a:t>
            </a:r>
            <a:r>
              <a:rPr lang="en-US" dirty="0">
                <a:solidFill>
                  <a:schemeClr val="tx1">
                    <a:lumMod val="75000"/>
                    <a:lumOff val="25000"/>
                  </a:schemeClr>
                </a:solidFill>
              </a:rPr>
              <a:t>protocol is based on existing deployed technologies. </a:t>
            </a:r>
            <a:endParaRPr lang="en-US" dirty="0" smtClean="0">
              <a:solidFill>
                <a:schemeClr val="tx1">
                  <a:lumMod val="75000"/>
                  <a:lumOff val="25000"/>
                </a:schemeClr>
              </a:solidFill>
            </a:endParaRPr>
          </a:p>
          <a:p>
            <a:pPr marL="800100" lvl="1" indent="-342900" fontAlgn="base">
              <a:lnSpc>
                <a:spcPct val="150000"/>
              </a:lnSpc>
              <a:buFont typeface="Wingdings" panose="05000000000000000000" pitchFamily="2" charset="2"/>
              <a:buChar char="Ø"/>
            </a:pPr>
            <a:r>
              <a:rPr lang="en-US" dirty="0" smtClean="0">
                <a:solidFill>
                  <a:schemeClr val="tx1">
                    <a:lumMod val="75000"/>
                    <a:lumOff val="25000"/>
                  </a:schemeClr>
                </a:solidFill>
              </a:rPr>
              <a:t>LDAP </a:t>
            </a:r>
            <a:r>
              <a:rPr lang="en-US" dirty="0">
                <a:solidFill>
                  <a:schemeClr val="tx1">
                    <a:lumMod val="75000"/>
                    <a:lumOff val="25000"/>
                  </a:schemeClr>
                </a:solidFill>
              </a:rPr>
              <a:t>is used by many services like TCP and DNS. </a:t>
            </a:r>
            <a:endParaRPr lang="en-US" dirty="0" smtClean="0">
              <a:solidFill>
                <a:schemeClr val="tx1">
                  <a:lumMod val="75000"/>
                  <a:lumOff val="25000"/>
                </a:schemeClr>
              </a:solidFill>
            </a:endParaRPr>
          </a:p>
          <a:p>
            <a:pPr marL="800100" lvl="1" indent="-342900" fontAlgn="base">
              <a:lnSpc>
                <a:spcPct val="150000"/>
              </a:lnSpc>
              <a:buFont typeface="Wingdings" panose="05000000000000000000" pitchFamily="2" charset="2"/>
              <a:buChar char="Ø"/>
            </a:pPr>
            <a:r>
              <a:rPr lang="en-US" dirty="0" smtClean="0">
                <a:solidFill>
                  <a:schemeClr val="tx1">
                    <a:lumMod val="75000"/>
                    <a:lumOff val="25000"/>
                  </a:schemeClr>
                </a:solidFill>
              </a:rPr>
              <a:t>It </a:t>
            </a:r>
            <a:r>
              <a:rPr lang="en-US" dirty="0">
                <a:solidFill>
                  <a:schemeClr val="tx1">
                    <a:lumMod val="75000"/>
                    <a:lumOff val="25000"/>
                  </a:schemeClr>
                </a:solidFill>
              </a:rPr>
              <a:t>is open source protocol with very flexible architecture. </a:t>
            </a:r>
            <a:endParaRPr lang="en-US" dirty="0" smtClean="0">
              <a:solidFill>
                <a:schemeClr val="tx1">
                  <a:lumMod val="75000"/>
                  <a:lumOff val="25000"/>
                </a:schemeClr>
              </a:solidFill>
            </a:endParaRPr>
          </a:p>
          <a:p>
            <a:pPr marL="800100" lvl="1" indent="-342900" fontAlgn="base">
              <a:lnSpc>
                <a:spcPct val="150000"/>
              </a:lnSpc>
              <a:buFont typeface="Wingdings" panose="05000000000000000000" pitchFamily="2" charset="2"/>
              <a:buChar char="Ø"/>
            </a:pPr>
            <a:r>
              <a:rPr lang="en-US" dirty="0" smtClean="0">
                <a:solidFill>
                  <a:schemeClr val="tx1">
                    <a:lumMod val="75000"/>
                    <a:lumOff val="25000"/>
                  </a:schemeClr>
                </a:solidFill>
              </a:rPr>
              <a:t>LDAP </a:t>
            </a:r>
            <a:r>
              <a:rPr lang="en-US" dirty="0">
                <a:solidFill>
                  <a:schemeClr val="tx1">
                    <a:lumMod val="75000"/>
                    <a:lumOff val="25000"/>
                  </a:schemeClr>
                </a:solidFill>
              </a:rPr>
              <a:t>is automated and hence updating of the same is much easier unlike DNS. </a:t>
            </a:r>
            <a:endParaRPr lang="en-US" b="0" i="0" dirty="0">
              <a:solidFill>
                <a:schemeClr val="tx1">
                  <a:lumMod val="75000"/>
                  <a:lumOff val="25000"/>
                </a:schemeClr>
              </a:solidFill>
              <a:effectLst/>
            </a:endParaRPr>
          </a:p>
        </p:txBody>
      </p:sp>
    </p:spTree>
    <p:extLst>
      <p:ext uri="{BB962C8B-B14F-4D97-AF65-F5344CB8AC3E}">
        <p14:creationId xmlns:p14="http://schemas.microsoft.com/office/powerpoint/2010/main" val="205268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3432" y="836712"/>
            <a:ext cx="10801200" cy="3970318"/>
          </a:xfrm>
          <a:prstGeom prst="rect">
            <a:avLst/>
          </a:prstGeom>
        </p:spPr>
        <p:txBody>
          <a:bodyPr wrap="square">
            <a:spAutoFit/>
          </a:bodyPr>
          <a:lstStyle/>
          <a:p>
            <a:pPr fontAlgn="base">
              <a:lnSpc>
                <a:spcPct val="150000"/>
              </a:lnSpc>
            </a:pPr>
            <a:r>
              <a:rPr lang="en-US" sz="2400" b="1" dirty="0" smtClean="0">
                <a:solidFill>
                  <a:schemeClr val="accent1">
                    <a:lumMod val="60000"/>
                    <a:lumOff val="40000"/>
                  </a:schemeClr>
                </a:solidFill>
                <a:latin typeface="+mj-lt"/>
              </a:rPr>
              <a:t>Disadvantages </a:t>
            </a:r>
            <a:r>
              <a:rPr lang="en-US" sz="2400" b="1" dirty="0">
                <a:solidFill>
                  <a:schemeClr val="accent1">
                    <a:lumMod val="60000"/>
                    <a:lumOff val="40000"/>
                  </a:schemeClr>
                </a:solidFill>
                <a:latin typeface="+mj-lt"/>
              </a:rPr>
              <a:t>of </a:t>
            </a:r>
            <a:r>
              <a:rPr lang="en-US" sz="2400" b="1" dirty="0" smtClean="0">
                <a:solidFill>
                  <a:schemeClr val="accent1">
                    <a:lumMod val="60000"/>
                    <a:lumOff val="40000"/>
                  </a:schemeClr>
                </a:solidFill>
                <a:latin typeface="+mj-lt"/>
              </a:rPr>
              <a:t>LDAP</a:t>
            </a:r>
          </a:p>
          <a:p>
            <a:pPr fontAlgn="base">
              <a:lnSpc>
                <a:spcPct val="150000"/>
              </a:lnSpc>
            </a:pPr>
            <a:endParaRPr lang="en-US" dirty="0" smtClean="0">
              <a:solidFill>
                <a:schemeClr val="tx1">
                  <a:lumMod val="65000"/>
                  <a:lumOff val="35000"/>
                </a:schemeClr>
              </a:solidFill>
              <a:latin typeface="Arial" panose="020B0604020202020204" pitchFamily="34" charset="0"/>
            </a:endParaRPr>
          </a:p>
          <a:p>
            <a:pPr marL="342900" indent="-342900" fontAlgn="base">
              <a:lnSpc>
                <a:spcPct val="150000"/>
              </a:lnSpc>
              <a:buFont typeface="Wingdings" panose="05000000000000000000" pitchFamily="2" charset="2"/>
              <a:buChar char="Ø"/>
            </a:pPr>
            <a:r>
              <a:rPr lang="en-US" dirty="0" smtClean="0">
                <a:solidFill>
                  <a:schemeClr val="tx1">
                    <a:lumMod val="75000"/>
                    <a:lumOff val="25000"/>
                  </a:schemeClr>
                </a:solidFill>
              </a:rPr>
              <a:t>It </a:t>
            </a:r>
            <a:r>
              <a:rPr lang="en-US" dirty="0">
                <a:solidFill>
                  <a:schemeClr val="tx1">
                    <a:lumMod val="75000"/>
                    <a:lumOff val="25000"/>
                  </a:schemeClr>
                </a:solidFill>
              </a:rPr>
              <a:t>requires directory servers to be LDAP compliant for service to </a:t>
            </a:r>
            <a:r>
              <a:rPr lang="en-US" dirty="0" smtClean="0">
                <a:solidFill>
                  <a:schemeClr val="tx1">
                    <a:lumMod val="75000"/>
                    <a:lumOff val="25000"/>
                  </a:schemeClr>
                </a:solidFill>
              </a:rPr>
              <a:t>be deployed</a:t>
            </a:r>
            <a:r>
              <a:rPr lang="en-US" dirty="0">
                <a:solidFill>
                  <a:schemeClr val="tx1">
                    <a:lumMod val="75000"/>
                    <a:lumOff val="25000"/>
                  </a:schemeClr>
                </a:solidFill>
              </a:rPr>
              <a:t>. </a:t>
            </a:r>
            <a:endParaRPr lang="en-US" dirty="0" smtClean="0">
              <a:solidFill>
                <a:schemeClr val="tx1">
                  <a:lumMod val="75000"/>
                  <a:lumOff val="25000"/>
                </a:schemeClr>
              </a:solidFill>
            </a:endParaRPr>
          </a:p>
          <a:p>
            <a:pPr marL="342900" indent="-342900" fontAlgn="base">
              <a:lnSpc>
                <a:spcPct val="150000"/>
              </a:lnSpc>
              <a:buFont typeface="Wingdings" panose="05000000000000000000" pitchFamily="2" charset="2"/>
              <a:buChar char="Ø"/>
            </a:pPr>
            <a:r>
              <a:rPr lang="en-US" dirty="0" smtClean="0">
                <a:solidFill>
                  <a:schemeClr val="tx1">
                    <a:lumMod val="75000"/>
                    <a:lumOff val="25000"/>
                  </a:schemeClr>
                </a:solidFill>
              </a:rPr>
              <a:t>LDAP </a:t>
            </a:r>
            <a:r>
              <a:rPr lang="en-US" dirty="0">
                <a:solidFill>
                  <a:schemeClr val="tx1">
                    <a:lumMod val="75000"/>
                    <a:lumOff val="25000"/>
                  </a:schemeClr>
                </a:solidFill>
              </a:rPr>
              <a:t>is difficult but rarely employed unlike DNS which is more easy to use and widely employed. </a:t>
            </a:r>
            <a:endParaRPr lang="en-US" dirty="0" smtClean="0">
              <a:solidFill>
                <a:schemeClr val="tx1">
                  <a:lumMod val="75000"/>
                  <a:lumOff val="25000"/>
                </a:schemeClr>
              </a:solidFill>
            </a:endParaRPr>
          </a:p>
          <a:p>
            <a:pPr marL="285750" indent="-285750">
              <a:lnSpc>
                <a:spcPct val="150000"/>
              </a:lnSpc>
              <a:buFont typeface="Wingdings" panose="05000000000000000000" pitchFamily="2" charset="2"/>
              <a:buChar char="Ø"/>
            </a:pPr>
            <a:r>
              <a:rPr lang="en-US" dirty="0" smtClean="0">
                <a:solidFill>
                  <a:schemeClr val="tx1">
                    <a:lumMod val="75000"/>
                    <a:lumOff val="25000"/>
                  </a:schemeClr>
                </a:solidFill>
              </a:rPr>
              <a:t>An </a:t>
            </a:r>
            <a:r>
              <a:rPr lang="en-US" dirty="0">
                <a:solidFill>
                  <a:schemeClr val="tx1">
                    <a:lumMod val="75000"/>
                    <a:lumOff val="25000"/>
                  </a:schemeClr>
                </a:solidFill>
              </a:rPr>
              <a:t>LDAP server cannot be its own </a:t>
            </a:r>
            <a:r>
              <a:rPr lang="en-US" dirty="0" smtClean="0">
                <a:solidFill>
                  <a:schemeClr val="tx1">
                    <a:lumMod val="75000"/>
                    <a:lumOff val="25000"/>
                  </a:schemeClr>
                </a:solidFill>
              </a:rPr>
              <a:t>client.</a:t>
            </a:r>
            <a:endParaRPr lang="en-US" dirty="0">
              <a:solidFill>
                <a:schemeClr val="tx1">
                  <a:lumMod val="75000"/>
                  <a:lumOff val="25000"/>
                </a:schemeClr>
              </a:solidFill>
            </a:endParaRPr>
          </a:p>
          <a:p>
            <a:pPr marL="285750" indent="-285750">
              <a:lnSpc>
                <a:spcPct val="150000"/>
              </a:lnSpc>
              <a:buFont typeface="Wingdings" panose="05000000000000000000" pitchFamily="2" charset="2"/>
              <a:buChar char="Ø"/>
            </a:pPr>
            <a:r>
              <a:rPr lang="en-US" dirty="0">
                <a:solidFill>
                  <a:schemeClr val="tx1">
                    <a:lumMod val="75000"/>
                    <a:lumOff val="25000"/>
                  </a:schemeClr>
                </a:solidFill>
              </a:rPr>
              <a:t>Setting up and managing an LDAP naming service is more complex and requires careful planning</a:t>
            </a:r>
          </a:p>
          <a:p>
            <a:pPr marL="342900" indent="-342900" fontAlgn="base">
              <a:lnSpc>
                <a:spcPct val="150000"/>
              </a:lnSpc>
              <a:buFont typeface="Wingdings" panose="05000000000000000000" pitchFamily="2" charset="2"/>
              <a:buChar char="Ø"/>
            </a:pPr>
            <a:endParaRPr lang="en-US" b="0" i="0" dirty="0">
              <a:solidFill>
                <a:srgbClr val="555555"/>
              </a:solidFill>
              <a:effectLst/>
            </a:endParaRPr>
          </a:p>
        </p:txBody>
      </p:sp>
    </p:spTree>
    <p:extLst>
      <p:ext uri="{BB962C8B-B14F-4D97-AF65-F5344CB8AC3E}">
        <p14:creationId xmlns:p14="http://schemas.microsoft.com/office/powerpoint/2010/main" val="129340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7988" y="1700808"/>
            <a:ext cx="5399980" cy="576064"/>
          </a:xfrm>
        </p:spPr>
        <p:txBody>
          <a:bodyPr/>
          <a:lstStyle/>
          <a:p>
            <a:r>
              <a:rPr lang="en-US" dirty="0" smtClean="0"/>
              <a:t> DIRECTORY STRUCTURE</a:t>
            </a:r>
          </a:p>
          <a:p>
            <a:endParaRPr lang="en-US" dirty="0"/>
          </a:p>
        </p:txBody>
      </p:sp>
      <p:sp>
        <p:nvSpPr>
          <p:cNvPr id="3" name="Text Placeholder 2"/>
          <p:cNvSpPr>
            <a:spLocks noGrp="1"/>
          </p:cNvSpPr>
          <p:nvPr>
            <p:ph type="body" sz="quarter" idx="12"/>
          </p:nvPr>
        </p:nvSpPr>
        <p:spPr>
          <a:xfrm>
            <a:off x="263352" y="2276872"/>
            <a:ext cx="6264696" cy="3960440"/>
          </a:xfrm>
        </p:spPr>
        <p:txBody>
          <a:bodyPr>
            <a:normAutofit/>
          </a:bodyPr>
          <a:lstStyle/>
          <a:p>
            <a:pPr>
              <a:lnSpc>
                <a:spcPct val="150000"/>
              </a:lnSpc>
            </a:pPr>
            <a:r>
              <a:rPr lang="en-US" sz="2000" dirty="0" smtClean="0">
                <a:solidFill>
                  <a:schemeClr val="tx1"/>
                </a:solidFill>
                <a:latin typeface="Times New Roman" panose="02020603050405020304" pitchFamily="18" charset="0"/>
                <a:cs typeface="Times New Roman" panose="02020603050405020304" pitchFamily="18" charset="0"/>
              </a:rPr>
              <a:t>                 The primary purpose of the directory services is to provide systematic set of records usually organized in a hierarchical structure.</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4005064"/>
            <a:ext cx="5574779" cy="2376264"/>
          </a:xfrm>
          <a:prstGeom prst="rect">
            <a:avLst/>
          </a:prstGeom>
        </p:spPr>
      </p:pic>
      <p:sp>
        <p:nvSpPr>
          <p:cNvPr id="5" name="TextBox 4"/>
          <p:cNvSpPr txBox="1"/>
          <p:nvPr/>
        </p:nvSpPr>
        <p:spPr>
          <a:xfrm>
            <a:off x="11640616" y="6375108"/>
            <a:ext cx="2088232" cy="369332"/>
          </a:xfrm>
          <a:prstGeom prst="rect">
            <a:avLst/>
          </a:prstGeom>
          <a:noFill/>
        </p:spPr>
        <p:txBody>
          <a:bodyPr wrap="square" rtlCol="0">
            <a:spAutoFit/>
          </a:bodyPr>
          <a:lstStyle/>
          <a:p>
            <a:r>
              <a:rPr lang="en-US" dirty="0"/>
              <a:t>9</a:t>
            </a:r>
          </a:p>
        </p:txBody>
      </p:sp>
    </p:spTree>
    <p:extLst>
      <p:ext uri="{BB962C8B-B14F-4D97-AF65-F5344CB8AC3E}">
        <p14:creationId xmlns:p14="http://schemas.microsoft.com/office/powerpoint/2010/main" val="409371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7448" y="476672"/>
            <a:ext cx="9649072" cy="5328592"/>
          </a:xfrm>
          <a:prstGeom prst="rect">
            <a:avLst/>
          </a:prstGeom>
        </p:spPr>
      </p:pic>
      <p:sp>
        <p:nvSpPr>
          <p:cNvPr id="3" name="TextBox 2"/>
          <p:cNvSpPr txBox="1"/>
          <p:nvPr/>
        </p:nvSpPr>
        <p:spPr>
          <a:xfrm>
            <a:off x="3575720" y="1291465"/>
            <a:ext cx="936104" cy="646331"/>
          </a:xfrm>
          <a:prstGeom prst="rect">
            <a:avLst/>
          </a:prstGeom>
          <a:noFill/>
        </p:spPr>
        <p:txBody>
          <a:bodyPr wrap="square" rtlCol="0">
            <a:spAutoFit/>
          </a:bodyPr>
          <a:lstStyle/>
          <a:p>
            <a:r>
              <a:rPr lang="en-US" dirty="0" smtClean="0"/>
              <a:t>Root Node</a:t>
            </a:r>
            <a:endParaRPr lang="en-US" dirty="0"/>
          </a:p>
        </p:txBody>
      </p:sp>
      <p:sp>
        <p:nvSpPr>
          <p:cNvPr id="4" name="TextBox 3"/>
          <p:cNvSpPr txBox="1"/>
          <p:nvPr/>
        </p:nvSpPr>
        <p:spPr>
          <a:xfrm>
            <a:off x="1271464" y="2997096"/>
            <a:ext cx="1408867" cy="646331"/>
          </a:xfrm>
          <a:prstGeom prst="rect">
            <a:avLst/>
          </a:prstGeom>
          <a:noFill/>
        </p:spPr>
        <p:txBody>
          <a:bodyPr wrap="square" rtlCol="0">
            <a:spAutoFit/>
          </a:bodyPr>
          <a:lstStyle/>
          <a:p>
            <a:r>
              <a:rPr lang="en-US" dirty="0" smtClean="0"/>
              <a:t>Branch Node</a:t>
            </a:r>
            <a:endParaRPr lang="en-US" dirty="0"/>
          </a:p>
        </p:txBody>
      </p:sp>
      <p:sp>
        <p:nvSpPr>
          <p:cNvPr id="5" name="TextBox 4"/>
          <p:cNvSpPr txBox="1"/>
          <p:nvPr/>
        </p:nvSpPr>
        <p:spPr>
          <a:xfrm>
            <a:off x="5303912" y="5133037"/>
            <a:ext cx="936104" cy="646331"/>
          </a:xfrm>
          <a:prstGeom prst="rect">
            <a:avLst/>
          </a:prstGeom>
          <a:noFill/>
        </p:spPr>
        <p:txBody>
          <a:bodyPr wrap="square" rtlCol="0">
            <a:spAutoFit/>
          </a:bodyPr>
          <a:lstStyle/>
          <a:p>
            <a:r>
              <a:rPr lang="en-US" dirty="0" smtClean="0"/>
              <a:t>Leaf Nodes</a:t>
            </a:r>
            <a:endParaRPr lang="en-US" dirty="0"/>
          </a:p>
        </p:txBody>
      </p:sp>
    </p:spTree>
    <p:extLst>
      <p:ext uri="{BB962C8B-B14F-4D97-AF65-F5344CB8AC3E}">
        <p14:creationId xmlns:p14="http://schemas.microsoft.com/office/powerpoint/2010/main" val="428693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1"/>
          <p:cNvSpPr>
            <a:spLocks noChangeArrowheads="1"/>
          </p:cNvSpPr>
          <p:nvPr/>
        </p:nvSpPr>
        <p:spPr bwMode="auto">
          <a:xfrm>
            <a:off x="4935438" y="403515"/>
            <a:ext cx="1560706" cy="791441"/>
          </a:xfrm>
          <a:prstGeom prst="ellipse">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dirty="0" smtClean="0">
                <a:latin typeface="Calibri" panose="020F0502020204030204" pitchFamily="34" charset="0"/>
                <a:cs typeface="Times New Roman" panose="02020603050405020304" pitchFamily="18" charset="0"/>
              </a:rPr>
              <a:t>EXAMPLE.COM</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Oval 3"/>
          <p:cNvSpPr>
            <a:spLocks noChangeArrowheads="1"/>
          </p:cNvSpPr>
          <p:nvPr/>
        </p:nvSpPr>
        <p:spPr bwMode="auto">
          <a:xfrm>
            <a:off x="7818603" y="1698035"/>
            <a:ext cx="1440160" cy="952486"/>
          </a:xfrm>
          <a:prstGeom prst="ellipse">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smtClean="0">
                <a:solidFill>
                  <a:srgbClr val="000000"/>
                </a:solidFill>
                <a:ea typeface="Calibri" panose="020F0502020204030204" pitchFamily="34" charset="0"/>
                <a:cs typeface="Times New Roman" panose="02020603050405020304" pitchFamily="18" charset="0"/>
              </a:rPr>
              <a:t>sales</a:t>
            </a:r>
            <a:endParaRPr lang="en-US" altLang="en-US" dirty="0">
              <a:solidFill>
                <a:srgbClr val="000000"/>
              </a:solidFill>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Oval 4"/>
          <p:cNvSpPr>
            <a:spLocks noChangeArrowheads="1"/>
          </p:cNvSpPr>
          <p:nvPr/>
        </p:nvSpPr>
        <p:spPr bwMode="auto">
          <a:xfrm>
            <a:off x="2352550" y="1747730"/>
            <a:ext cx="1377622" cy="893274"/>
          </a:xfrm>
          <a:prstGeom prst="ellipse">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rPr>
              <a:t>IT</a:t>
            </a:r>
          </a:p>
        </p:txBody>
      </p:sp>
      <p:sp>
        <p:nvSpPr>
          <p:cNvPr id="9" name="Oval 5"/>
          <p:cNvSpPr>
            <a:spLocks noChangeArrowheads="1"/>
          </p:cNvSpPr>
          <p:nvPr/>
        </p:nvSpPr>
        <p:spPr bwMode="auto">
          <a:xfrm>
            <a:off x="1060522" y="3409759"/>
            <a:ext cx="1285980" cy="890092"/>
          </a:xfrm>
          <a:prstGeom prst="ellipse">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rPr>
              <a:t>Micheal Yee</a:t>
            </a:r>
          </a:p>
        </p:txBody>
      </p:sp>
      <p:sp>
        <p:nvSpPr>
          <p:cNvPr id="10" name="Oval 6"/>
          <p:cNvSpPr>
            <a:spLocks noChangeArrowheads="1"/>
          </p:cNvSpPr>
          <p:nvPr/>
        </p:nvSpPr>
        <p:spPr bwMode="auto">
          <a:xfrm>
            <a:off x="3768006" y="3421427"/>
            <a:ext cx="1247874" cy="878424"/>
          </a:xfrm>
          <a:prstGeom prst="ellipse">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smtClean="0">
                <a:solidFill>
                  <a:srgbClr val="000000"/>
                </a:solidFill>
                <a:ea typeface="Calibri" panose="020F0502020204030204" pitchFamily="34" charset="0"/>
                <a:cs typeface="Times New Roman" panose="02020603050405020304" pitchFamily="18" charset="0"/>
              </a:rPr>
              <a:t>Rick </a:t>
            </a:r>
            <a:r>
              <a:rPr lang="en-US" altLang="en-US" sz="1400" dirty="0">
                <a:solidFill>
                  <a:srgbClr val="000000"/>
                </a:solidFill>
                <a:ea typeface="Calibri" panose="020F0502020204030204" pitchFamily="34" charset="0"/>
                <a:cs typeface="Times New Roman" panose="02020603050405020304" pitchFamily="18" charset="0"/>
              </a:rPr>
              <a:t>F</a:t>
            </a:r>
            <a:r>
              <a:rPr lang="en-US" altLang="en-US" sz="1400" dirty="0" smtClean="0">
                <a:solidFill>
                  <a:srgbClr val="000000"/>
                </a:solidFill>
                <a:ea typeface="Calibri" panose="020F0502020204030204" pitchFamily="34" charset="0"/>
                <a:cs typeface="Times New Roman" panose="02020603050405020304" pitchFamily="18" charset="0"/>
              </a:rPr>
              <a:t>rancis</a:t>
            </a:r>
            <a:r>
              <a:rPr kumimoji="0" lang="en-US" altLang="en-US" sz="12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endParaRPr kumimoji="0" lang="en-US" altLang="en-US" sz="1200" b="0" i="0" u="none" strike="noStrike" cap="none" normalizeH="0" baseline="0" dirty="0" smtClean="0">
              <a:ln>
                <a:noFill/>
              </a:ln>
              <a:solidFill>
                <a:schemeClr val="tx1"/>
              </a:solidFill>
              <a:effectLst/>
            </a:endParaRPr>
          </a:p>
        </p:txBody>
      </p:sp>
      <p:sp>
        <p:nvSpPr>
          <p:cNvPr id="11" name="Oval 7"/>
          <p:cNvSpPr>
            <a:spLocks noChangeArrowheads="1"/>
          </p:cNvSpPr>
          <p:nvPr/>
        </p:nvSpPr>
        <p:spPr bwMode="auto">
          <a:xfrm>
            <a:off x="5895963" y="3390010"/>
            <a:ext cx="1380895" cy="934420"/>
          </a:xfrm>
          <a:prstGeom prst="ellipse">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DN</a:t>
            </a:r>
            <a:r>
              <a:rPr kumimoji="0" lang="en-US" altLang="en-US" sz="1400" b="0" i="0" u="none" strike="noStrike" cap="none" normalizeH="0" dirty="0" smtClean="0">
                <a:ln>
                  <a:noFill/>
                </a:ln>
                <a:solidFill>
                  <a:schemeClr val="tx1"/>
                </a:solidFill>
                <a:effectLst/>
                <a:ea typeface="Calibri" panose="020F0502020204030204" pitchFamily="34" charset="0"/>
                <a:cs typeface="Times New Roman" panose="02020603050405020304" pitchFamily="18" charset="0"/>
              </a:rPr>
              <a:t> Kulkarni</a:t>
            </a:r>
            <a:endParaRPr kumimoji="0" lang="en-US" altLang="en-US" sz="1400" b="0" i="0" u="none" strike="noStrike" cap="none" normalizeH="0" baseline="0" dirty="0" smtClean="0">
              <a:ln>
                <a:noFill/>
              </a:ln>
              <a:solidFill>
                <a:schemeClr val="tx1"/>
              </a:solidFill>
              <a:effectLst/>
            </a:endParaRPr>
          </a:p>
        </p:txBody>
      </p:sp>
      <p:sp>
        <p:nvSpPr>
          <p:cNvPr id="12" name="Oval 8"/>
          <p:cNvSpPr>
            <a:spLocks noChangeArrowheads="1"/>
          </p:cNvSpPr>
          <p:nvPr/>
        </p:nvSpPr>
        <p:spPr bwMode="auto">
          <a:xfrm>
            <a:off x="7962286" y="3390010"/>
            <a:ext cx="1206109" cy="920559"/>
          </a:xfrm>
          <a:prstGeom prst="ellipse">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dirty="0" smtClean="0">
                <a:solidFill>
                  <a:srgbClr val="000000"/>
                </a:solidFill>
                <a:cs typeface="Times New Roman" panose="02020603050405020304" pitchFamily="18" charset="0"/>
              </a:rPr>
              <a:t>W cooley</a:t>
            </a:r>
            <a:endParaRPr kumimoji="0" lang="en-US" altLang="en-US" sz="1400" b="0" i="0" u="none" strike="noStrike" cap="none" normalizeH="0" baseline="0" dirty="0" smtClean="0">
              <a:ln>
                <a:noFill/>
              </a:ln>
              <a:solidFill>
                <a:schemeClr val="tx1"/>
              </a:solidFill>
              <a:effectLst/>
            </a:endParaRPr>
          </a:p>
        </p:txBody>
      </p:sp>
      <p:sp>
        <p:nvSpPr>
          <p:cNvPr id="13" name="Oval 9"/>
          <p:cNvSpPr>
            <a:spLocks noChangeArrowheads="1"/>
          </p:cNvSpPr>
          <p:nvPr/>
        </p:nvSpPr>
        <p:spPr bwMode="auto">
          <a:xfrm>
            <a:off x="9853823" y="3434338"/>
            <a:ext cx="1230978" cy="876231"/>
          </a:xfrm>
          <a:prstGeom prst="ellipse">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rPr>
              <a:t>J Jones</a:t>
            </a:r>
          </a:p>
        </p:txBody>
      </p:sp>
      <p:cxnSp>
        <p:nvCxnSpPr>
          <p:cNvPr id="14" name="Straight Connector 13"/>
          <p:cNvCxnSpPr/>
          <p:nvPr/>
        </p:nvCxnSpPr>
        <p:spPr>
          <a:xfrm>
            <a:off x="5719102" y="1189399"/>
            <a:ext cx="0" cy="29527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3042631" y="1481726"/>
            <a:ext cx="2673160" cy="46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715791" y="1481726"/>
            <a:ext cx="2828481" cy="4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032830" y="1481726"/>
            <a:ext cx="0" cy="238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538683" y="1484672"/>
            <a:ext cx="0" cy="180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4391" y="2641004"/>
            <a:ext cx="9525" cy="3619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03512" y="3008511"/>
            <a:ext cx="26756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4360077" y="3002954"/>
            <a:ext cx="9567" cy="420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03512" y="3002954"/>
            <a:ext cx="0" cy="40005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568085" y="2630745"/>
            <a:ext cx="0" cy="371475"/>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6578954" y="2993429"/>
            <a:ext cx="3947025" cy="16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558325" y="2993429"/>
            <a:ext cx="4614" cy="3861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570516" y="2974379"/>
            <a:ext cx="9130" cy="428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493728" y="3008511"/>
            <a:ext cx="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5"/>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27"/>
          <p:cNvSpPr>
            <a:spLocks noChangeArrowheads="1"/>
          </p:cNvSpPr>
          <p:nvPr/>
        </p:nvSpPr>
        <p:spPr bwMode="auto">
          <a:xfrm>
            <a:off x="152400" y="609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33"/>
          <p:cNvSpPr>
            <a:spLocks noChangeArrowheads="1"/>
          </p:cNvSpPr>
          <p:nvPr/>
        </p:nvSpPr>
        <p:spPr bwMode="auto">
          <a:xfrm>
            <a:off x="152400" y="1066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36"/>
          <p:cNvSpPr>
            <a:spLocks noChangeArrowheads="1"/>
          </p:cNvSpPr>
          <p:nvPr/>
        </p:nvSpPr>
        <p:spPr bwMode="auto">
          <a:xfrm>
            <a:off x="152400" y="1066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619250" algn="l"/>
              </a:tabLst>
              <a:defRPr>
                <a:solidFill>
                  <a:schemeClr val="tx1"/>
                </a:solidFill>
                <a:latin typeface="Arial" panose="020B0604020202020204" pitchFamily="34" charset="0"/>
              </a:defRPr>
            </a:lvl1pPr>
            <a:lvl2pPr eaLnBrk="0" fontAlgn="base" hangingPunct="0">
              <a:spcBef>
                <a:spcPct val="0"/>
              </a:spcBef>
              <a:spcAft>
                <a:spcPct val="0"/>
              </a:spcAft>
              <a:tabLst>
                <a:tab pos="1619250" algn="l"/>
              </a:tabLst>
              <a:defRPr>
                <a:solidFill>
                  <a:schemeClr val="tx1"/>
                </a:solidFill>
                <a:latin typeface="Arial" panose="020B0604020202020204" pitchFamily="34" charset="0"/>
              </a:defRPr>
            </a:lvl2pPr>
            <a:lvl3pPr eaLnBrk="0" fontAlgn="base" hangingPunct="0">
              <a:spcBef>
                <a:spcPct val="0"/>
              </a:spcBef>
              <a:spcAft>
                <a:spcPct val="0"/>
              </a:spcAft>
              <a:tabLst>
                <a:tab pos="1619250" algn="l"/>
              </a:tabLst>
              <a:defRPr>
                <a:solidFill>
                  <a:schemeClr val="tx1"/>
                </a:solidFill>
                <a:latin typeface="Arial" panose="020B0604020202020204" pitchFamily="34" charset="0"/>
              </a:defRPr>
            </a:lvl3pPr>
            <a:lvl4pPr eaLnBrk="0" fontAlgn="base" hangingPunct="0">
              <a:spcBef>
                <a:spcPct val="0"/>
              </a:spcBef>
              <a:spcAft>
                <a:spcPct val="0"/>
              </a:spcAft>
              <a:tabLst>
                <a:tab pos="1619250" algn="l"/>
              </a:tabLst>
              <a:defRPr>
                <a:solidFill>
                  <a:schemeClr val="tx1"/>
                </a:solidFill>
                <a:latin typeface="Arial" panose="020B0604020202020204" pitchFamily="34" charset="0"/>
              </a:defRPr>
            </a:lvl4pPr>
            <a:lvl5pPr eaLnBrk="0" fontAlgn="base" hangingPunct="0">
              <a:spcBef>
                <a:spcPct val="0"/>
              </a:spcBef>
              <a:spcAft>
                <a:spcPct val="0"/>
              </a:spcAft>
              <a:tabLst>
                <a:tab pos="1619250" algn="l"/>
              </a:tabLst>
              <a:defRPr>
                <a:solidFill>
                  <a:schemeClr val="tx1"/>
                </a:solidFill>
                <a:latin typeface="Arial" panose="020B0604020202020204" pitchFamily="34" charset="0"/>
              </a:defRPr>
            </a:lvl5pPr>
            <a:lvl6pPr eaLnBrk="0" fontAlgn="base" hangingPunct="0">
              <a:spcBef>
                <a:spcPct val="0"/>
              </a:spcBef>
              <a:spcAft>
                <a:spcPct val="0"/>
              </a:spcAft>
              <a:tabLst>
                <a:tab pos="1619250" algn="l"/>
              </a:tabLst>
              <a:defRPr>
                <a:solidFill>
                  <a:schemeClr val="tx1"/>
                </a:solidFill>
                <a:latin typeface="Arial" panose="020B0604020202020204" pitchFamily="34" charset="0"/>
              </a:defRPr>
            </a:lvl6pPr>
            <a:lvl7pPr eaLnBrk="0" fontAlgn="base" hangingPunct="0">
              <a:spcBef>
                <a:spcPct val="0"/>
              </a:spcBef>
              <a:spcAft>
                <a:spcPct val="0"/>
              </a:spcAft>
              <a:tabLst>
                <a:tab pos="1619250" algn="l"/>
              </a:tabLst>
              <a:defRPr>
                <a:solidFill>
                  <a:schemeClr val="tx1"/>
                </a:solidFill>
                <a:latin typeface="Arial" panose="020B0604020202020204" pitchFamily="34" charset="0"/>
              </a:defRPr>
            </a:lvl7pPr>
            <a:lvl8pPr eaLnBrk="0" fontAlgn="base" hangingPunct="0">
              <a:spcBef>
                <a:spcPct val="0"/>
              </a:spcBef>
              <a:spcAft>
                <a:spcPct val="0"/>
              </a:spcAft>
              <a:tabLst>
                <a:tab pos="1619250" algn="l"/>
              </a:tabLst>
              <a:defRPr>
                <a:solidFill>
                  <a:schemeClr val="tx1"/>
                </a:solidFill>
                <a:latin typeface="Arial" panose="020B0604020202020204" pitchFamily="34" charset="0"/>
              </a:defRPr>
            </a:lvl8pPr>
            <a:lvl9pPr eaLnBrk="0" fontAlgn="base" hangingPunct="0">
              <a:spcBef>
                <a:spcPct val="0"/>
              </a:spcBef>
              <a:spcAft>
                <a:spcPct val="0"/>
              </a:spcAft>
              <a:tabLst>
                <a:tab pos="16192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619250" algn="l"/>
              </a:tabLst>
            </a:pPr>
            <a:endPar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619250" algn="l"/>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619250" algn="l"/>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256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7988" y="1700808"/>
            <a:ext cx="5399980" cy="720080"/>
          </a:xfrm>
        </p:spPr>
        <p:txBody>
          <a:bodyPr/>
          <a:lstStyle/>
          <a:p>
            <a:r>
              <a:rPr lang="en-US" dirty="0" smtClean="0"/>
              <a:t>LDAP Directory Structure</a:t>
            </a:r>
            <a:endParaRPr lang="en-US" dirty="0"/>
          </a:p>
        </p:txBody>
      </p:sp>
      <p:sp>
        <p:nvSpPr>
          <p:cNvPr id="3" name="Text Placeholder 2"/>
          <p:cNvSpPr>
            <a:spLocks noGrp="1"/>
          </p:cNvSpPr>
          <p:nvPr>
            <p:ph type="body" sz="quarter" idx="12"/>
          </p:nvPr>
        </p:nvSpPr>
        <p:spPr>
          <a:xfrm>
            <a:off x="407988" y="3068960"/>
            <a:ext cx="5688012" cy="3528392"/>
          </a:xfrm>
        </p:spPr>
        <p:txBody>
          <a:bodyPr>
            <a:normAutofit/>
          </a:bodyPr>
          <a:lstStyle/>
          <a:p>
            <a:pPr marL="285750" indent="-285750">
              <a:lnSpc>
                <a:spcPct val="150000"/>
              </a:lnSpc>
              <a:buFont typeface="Wingdings" panose="05000000000000000000" pitchFamily="2" charset="2"/>
              <a:buChar char="Ø"/>
            </a:pPr>
            <a:r>
              <a:rPr lang="en-US" sz="1800" dirty="0">
                <a:solidFill>
                  <a:schemeClr val="tx1"/>
                </a:solidFill>
                <a:latin typeface="Trebuchet MS" panose="020B0603020202020204" pitchFamily="34" charset="0"/>
                <a:cs typeface="Times New Roman" panose="02020603050405020304" pitchFamily="18" charset="0"/>
              </a:rPr>
              <a:t>An LDAP </a:t>
            </a:r>
            <a:r>
              <a:rPr lang="en-US" sz="1800" dirty="0" smtClean="0">
                <a:solidFill>
                  <a:schemeClr val="tx1"/>
                </a:solidFill>
                <a:latin typeface="Trebuchet MS" panose="020B0603020202020204" pitchFamily="34" charset="0"/>
                <a:cs typeface="Times New Roman" panose="02020603050405020304" pitchFamily="18" charset="0"/>
              </a:rPr>
              <a:t>directory </a:t>
            </a:r>
            <a:r>
              <a:rPr lang="en-US" sz="1800" dirty="0">
                <a:solidFill>
                  <a:schemeClr val="tx1"/>
                </a:solidFill>
                <a:latin typeface="Trebuchet MS" panose="020B0603020202020204" pitchFamily="34" charset="0"/>
                <a:cs typeface="Times New Roman" panose="02020603050405020304" pitchFamily="18" charset="0"/>
              </a:rPr>
              <a:t>has a tree </a:t>
            </a:r>
            <a:r>
              <a:rPr lang="en-US" sz="1800" dirty="0" smtClean="0">
                <a:solidFill>
                  <a:schemeClr val="tx1"/>
                </a:solidFill>
                <a:latin typeface="Trebuchet MS" panose="020B0603020202020204" pitchFamily="34" charset="0"/>
                <a:cs typeface="Times New Roman" panose="02020603050405020304" pitchFamily="18" charset="0"/>
              </a:rPr>
              <a:t>structure.</a:t>
            </a:r>
          </a:p>
          <a:p>
            <a:pPr marL="285750" indent="-285750">
              <a:lnSpc>
                <a:spcPct val="150000"/>
              </a:lnSpc>
              <a:buFont typeface="Wingdings" panose="05000000000000000000" pitchFamily="2" charset="2"/>
              <a:buChar char="Ø"/>
            </a:pPr>
            <a:r>
              <a:rPr lang="en-US" sz="1800" dirty="0">
                <a:solidFill>
                  <a:schemeClr val="tx1"/>
                </a:solidFill>
                <a:latin typeface="Trebuchet MS" panose="020B0603020202020204" pitchFamily="34" charset="0"/>
                <a:cs typeface="Times New Roman" panose="02020603050405020304" pitchFamily="18" charset="0"/>
              </a:rPr>
              <a:t> All entries (called objects) of the directory have a defined position within this </a:t>
            </a:r>
            <a:r>
              <a:rPr lang="en-US" sz="1800" dirty="0" smtClean="0">
                <a:solidFill>
                  <a:schemeClr val="tx1"/>
                </a:solidFill>
                <a:latin typeface="Trebuchet MS" panose="020B0603020202020204" pitchFamily="34" charset="0"/>
                <a:cs typeface="Times New Roman" panose="02020603050405020304" pitchFamily="18" charset="0"/>
              </a:rPr>
              <a:t>hierarchy.</a:t>
            </a:r>
          </a:p>
          <a:p>
            <a:pPr marL="285750" indent="-285750">
              <a:lnSpc>
                <a:spcPct val="150000"/>
              </a:lnSpc>
              <a:buFont typeface="Wingdings" panose="05000000000000000000" pitchFamily="2" charset="2"/>
              <a:buChar char="Ø"/>
            </a:pPr>
            <a:r>
              <a:rPr lang="en-US" sz="1800" dirty="0">
                <a:solidFill>
                  <a:schemeClr val="tx1"/>
                </a:solidFill>
                <a:latin typeface="Trebuchet MS" panose="020B0603020202020204" pitchFamily="34" charset="0"/>
                <a:cs typeface="Times New Roman" panose="02020603050405020304" pitchFamily="18" charset="0"/>
              </a:rPr>
              <a:t>This hierarchy is called the directory information tree (DIT</a:t>
            </a:r>
            <a:r>
              <a:rPr lang="en-US" sz="1800" dirty="0" smtClean="0">
                <a:solidFill>
                  <a:schemeClr val="tx1"/>
                </a:solidFill>
                <a:latin typeface="Trebuchet MS" panose="020B0603020202020204" pitchFamily="34" charset="0"/>
                <a:cs typeface="Times New Roman" panose="02020603050405020304" pitchFamily="18" charset="0"/>
              </a:rPr>
              <a:t>).</a:t>
            </a:r>
            <a:endParaRPr lang="en-US" sz="1800" dirty="0">
              <a:solidFill>
                <a:schemeClr val="tx1"/>
              </a:solidFill>
              <a:latin typeface="Trebuchet MS" panose="020B0603020202020204" pitchFamily="34" charset="0"/>
              <a:cs typeface="Times New Roman" panose="02020603050405020304" pitchFamily="18" charset="0"/>
            </a:endParaRPr>
          </a:p>
        </p:txBody>
      </p:sp>
      <p:sp>
        <p:nvSpPr>
          <p:cNvPr id="4" name="TextBox 3"/>
          <p:cNvSpPr txBox="1"/>
          <p:nvPr/>
        </p:nvSpPr>
        <p:spPr>
          <a:xfrm>
            <a:off x="11496600" y="6381328"/>
            <a:ext cx="2088232" cy="369332"/>
          </a:xfrm>
          <a:prstGeom prst="rect">
            <a:avLst/>
          </a:prstGeom>
          <a:noFill/>
        </p:spPr>
        <p:txBody>
          <a:bodyPr wrap="square" rtlCol="0">
            <a:spAutoFit/>
          </a:bodyPr>
          <a:lstStyle/>
          <a:p>
            <a:r>
              <a:rPr lang="en-US" dirty="0" smtClean="0"/>
              <a:t>12</a:t>
            </a:r>
            <a:endParaRPr lang="en-US" dirty="0"/>
          </a:p>
        </p:txBody>
      </p:sp>
    </p:spTree>
    <p:extLst>
      <p:ext uri="{BB962C8B-B14F-4D97-AF65-F5344CB8AC3E}">
        <p14:creationId xmlns:p14="http://schemas.microsoft.com/office/powerpoint/2010/main" val="308111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44043" y="116781"/>
            <a:ext cx="11016604" cy="715060"/>
          </a:xfrm>
          <a:prstGeom prst="rect">
            <a:avLst/>
          </a:prstGeom>
        </p:spPr>
        <p:txBody>
          <a:bodyPr anchor="ctr">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000" dirty="0" smtClean="0">
                <a:solidFill>
                  <a:schemeClr val="tx2">
                    <a:lumMod val="60000"/>
                    <a:lumOff val="40000"/>
                  </a:schemeClr>
                </a:solidFill>
                <a:latin typeface="Arial Black" panose="020B0A04020102020204" pitchFamily="34" charset="0"/>
              </a:rPr>
              <a:t>Directory</a:t>
            </a:r>
            <a:r>
              <a:rPr lang="en-US" sz="3000" b="1" dirty="0" smtClean="0">
                <a:solidFill>
                  <a:schemeClr val="tx2">
                    <a:lumMod val="60000"/>
                    <a:lumOff val="40000"/>
                  </a:schemeClr>
                </a:solidFill>
                <a:latin typeface="Arial Black" panose="020B0A04020102020204" pitchFamily="34" charset="0"/>
              </a:rPr>
              <a:t> Information Tree (DIT)</a:t>
            </a:r>
            <a:endParaRPr lang="en-US" sz="3000" b="1" dirty="0">
              <a:solidFill>
                <a:schemeClr val="tx2">
                  <a:lumMod val="60000"/>
                  <a:lumOff val="40000"/>
                </a:schemeClr>
              </a:solidFill>
              <a:latin typeface="Arial Black" panose="020B0A04020102020204" pitchFamily="34" charset="0"/>
            </a:endParaRPr>
          </a:p>
        </p:txBody>
      </p:sp>
      <p:pic>
        <p:nvPicPr>
          <p:cNvPr id="3" name="Picture 2"/>
          <p:cNvPicPr>
            <a:picLocks noChangeAspect="1"/>
          </p:cNvPicPr>
          <p:nvPr/>
        </p:nvPicPr>
        <p:blipFill>
          <a:blip r:embed="rId2"/>
          <a:stretch>
            <a:fillRect/>
          </a:stretch>
        </p:blipFill>
        <p:spPr>
          <a:xfrm>
            <a:off x="335360" y="849285"/>
            <a:ext cx="11593288" cy="5256584"/>
          </a:xfrm>
          <a:prstGeom prst="rect">
            <a:avLst/>
          </a:prstGeom>
        </p:spPr>
      </p:pic>
    </p:spTree>
    <p:extLst>
      <p:ext uri="{BB962C8B-B14F-4D97-AF65-F5344CB8AC3E}">
        <p14:creationId xmlns:p14="http://schemas.microsoft.com/office/powerpoint/2010/main" val="29497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04664"/>
            <a:ext cx="10515600" cy="1325563"/>
          </a:xfrm>
        </p:spPr>
        <p:txBody>
          <a:bodyPr>
            <a:normAutofit/>
          </a:bodyPr>
          <a:lstStyle/>
          <a:p>
            <a:pPr algn="ctr"/>
            <a:r>
              <a:rPr lang="en-US" sz="3200" b="1" dirty="0" smtClean="0">
                <a:solidFill>
                  <a:schemeClr val="accent1">
                    <a:lumMod val="60000"/>
                    <a:lumOff val="40000"/>
                  </a:schemeClr>
                </a:solidFill>
                <a:latin typeface="Times New Roman" panose="02020603050405020304" pitchFamily="18" charset="0"/>
                <a:cs typeface="Times New Roman" panose="02020603050405020304" pitchFamily="18" charset="0"/>
              </a:rPr>
              <a:t>OPERATIONS </a:t>
            </a:r>
            <a:r>
              <a:rPr lang="en-US" sz="3200" b="1" dirty="0">
                <a:solidFill>
                  <a:schemeClr val="accent1">
                    <a:lumMod val="60000"/>
                    <a:lumOff val="40000"/>
                  </a:schemeClr>
                </a:solidFill>
                <a:latin typeface="Times New Roman" panose="02020603050405020304" pitchFamily="18" charset="0"/>
                <a:cs typeface="Times New Roman" panose="02020603050405020304" pitchFamily="18" charset="0"/>
              </a:rPr>
              <a:t>OF LDAP</a:t>
            </a:r>
          </a:p>
        </p:txBody>
      </p:sp>
      <p:sp>
        <p:nvSpPr>
          <p:cNvPr id="3" name="Content Placeholder 2"/>
          <p:cNvSpPr>
            <a:spLocks noGrp="1"/>
          </p:cNvSpPr>
          <p:nvPr>
            <p:ph idx="1"/>
          </p:nvPr>
        </p:nvSpPr>
        <p:spPr>
          <a:xfrm>
            <a:off x="201353" y="819922"/>
            <a:ext cx="11685848" cy="5864213"/>
          </a:xfrm>
        </p:spPr>
        <p:txBody>
          <a:bodyPr>
            <a:noAutofit/>
          </a:bodyPr>
          <a:lstStyle/>
          <a:p>
            <a:pPr marL="342900" indent="-342900">
              <a:buFont typeface="Wingdings" panose="05000000000000000000" pitchFamily="2" charset="2"/>
              <a:buChar char="Ø"/>
            </a:pPr>
            <a:endParaRPr lang="en-US" sz="22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smtClean="0">
                <a:latin typeface="+mj-lt"/>
                <a:cs typeface="Times New Roman" panose="02020603050405020304" pitchFamily="18" charset="0"/>
              </a:rPr>
              <a:t>Add operation:</a:t>
            </a:r>
          </a:p>
          <a:p>
            <a:r>
              <a:rPr lang="en-US" sz="1800" dirty="0" smtClean="0">
                <a:latin typeface="+mj-lt"/>
                <a:cs typeface="Times New Roman" panose="02020603050405020304" pitchFamily="18" charset="0"/>
              </a:rPr>
              <a:t>    Used to create a new entry in a directory server.</a:t>
            </a:r>
          </a:p>
          <a:p>
            <a:pPr marL="742950" lvl="1" indent="-285750">
              <a:buFont typeface="Wingdings" panose="05000000000000000000" pitchFamily="2" charset="2"/>
              <a:buChar char="Ø"/>
            </a:pPr>
            <a:endParaRPr lang="en-US" sz="1800" b="1" dirty="0" smtClean="0">
              <a:latin typeface="+mj-lt"/>
              <a:cs typeface="Times New Roman" panose="02020603050405020304" pitchFamily="18" charset="0"/>
            </a:endParaRPr>
          </a:p>
          <a:p>
            <a:pPr marL="342900" indent="-342900">
              <a:buFont typeface="Wingdings" panose="05000000000000000000" pitchFamily="2" charset="2"/>
              <a:buChar char="Ø"/>
            </a:pPr>
            <a:r>
              <a:rPr lang="en-US" sz="2000" b="1" dirty="0" smtClean="0">
                <a:latin typeface="+mj-lt"/>
                <a:cs typeface="Times New Roman" panose="02020603050405020304" pitchFamily="18" charset="0"/>
              </a:rPr>
              <a:t>Bind operation:</a:t>
            </a:r>
          </a:p>
          <a:p>
            <a:r>
              <a:rPr lang="en-US" sz="2000" dirty="0">
                <a:latin typeface="+mj-lt"/>
                <a:cs typeface="Times New Roman" panose="02020603050405020304" pitchFamily="18" charset="0"/>
              </a:rPr>
              <a:t> </a:t>
            </a:r>
            <a:r>
              <a:rPr lang="en-US" sz="2000" dirty="0" smtClean="0">
                <a:latin typeface="+mj-lt"/>
                <a:cs typeface="Times New Roman" panose="02020603050405020304" pitchFamily="18" charset="0"/>
              </a:rPr>
              <a:t> </a:t>
            </a:r>
            <a:r>
              <a:rPr lang="en-US" sz="1800" dirty="0" smtClean="0">
                <a:latin typeface="+mj-lt"/>
                <a:cs typeface="Times New Roman" panose="02020603050405020304" pitchFamily="18" charset="0"/>
              </a:rPr>
              <a:t>  Used to authenticate a user and change the identify of the associated connection.</a:t>
            </a:r>
          </a:p>
          <a:p>
            <a:pPr marL="800100" lvl="1" indent="-342900">
              <a:buFont typeface="Wingdings" panose="05000000000000000000" pitchFamily="2" charset="2"/>
              <a:buChar char="Ø"/>
            </a:pPr>
            <a:endParaRPr lang="en-US" sz="2000" dirty="0" smtClean="0">
              <a:latin typeface="+mj-lt"/>
              <a:cs typeface="Times New Roman" panose="02020603050405020304" pitchFamily="18" charset="0"/>
            </a:endParaRPr>
          </a:p>
          <a:p>
            <a:pPr marL="342900" indent="-342900">
              <a:buFont typeface="Wingdings" panose="05000000000000000000" pitchFamily="2" charset="2"/>
              <a:buChar char="Ø"/>
            </a:pPr>
            <a:r>
              <a:rPr lang="en-US" sz="2000" b="1" dirty="0" smtClean="0">
                <a:latin typeface="+mj-lt"/>
                <a:cs typeface="Times New Roman" panose="02020603050405020304" pitchFamily="18" charset="0"/>
              </a:rPr>
              <a:t>Modify operation:</a:t>
            </a:r>
          </a:p>
          <a:p>
            <a:r>
              <a:rPr lang="en-US" sz="2000" dirty="0" smtClean="0">
                <a:latin typeface="+mj-lt"/>
                <a:cs typeface="Times New Roman" panose="02020603050405020304" pitchFamily="18" charset="0"/>
              </a:rPr>
              <a:t>   </a:t>
            </a:r>
            <a:r>
              <a:rPr lang="en-US" sz="1800" dirty="0" smtClean="0">
                <a:latin typeface="+mj-lt"/>
                <a:cs typeface="Times New Roman" panose="02020603050405020304" pitchFamily="18" charset="0"/>
              </a:rPr>
              <a:t> Used to alter the contents of an entry in a directory server.</a:t>
            </a:r>
          </a:p>
          <a:p>
            <a:pPr marL="742950" lvl="1" indent="-285750">
              <a:buFont typeface="Wingdings" panose="05000000000000000000" pitchFamily="2" charset="2"/>
              <a:buChar char="Ø"/>
            </a:pPr>
            <a:endParaRPr lang="en-US" sz="1800" b="1" dirty="0" smtClean="0">
              <a:latin typeface="+mj-lt"/>
              <a:cs typeface="Times New Roman" panose="02020603050405020304" pitchFamily="18" charset="0"/>
            </a:endParaRPr>
          </a:p>
          <a:p>
            <a:pPr marL="342900" indent="-342900">
              <a:buFont typeface="Wingdings" panose="05000000000000000000" pitchFamily="2" charset="2"/>
              <a:buChar char="Ø"/>
            </a:pPr>
            <a:r>
              <a:rPr lang="en-US" sz="2000" b="1" dirty="0" smtClean="0">
                <a:latin typeface="+mj-lt"/>
                <a:cs typeface="Times New Roman" panose="02020603050405020304" pitchFamily="18" charset="0"/>
              </a:rPr>
              <a:t>Delete operation:</a:t>
            </a:r>
          </a:p>
          <a:p>
            <a:r>
              <a:rPr lang="en-US" sz="2000" dirty="0">
                <a:latin typeface="+mj-lt"/>
                <a:cs typeface="Times New Roman" panose="02020603050405020304" pitchFamily="18" charset="0"/>
              </a:rPr>
              <a:t> </a:t>
            </a:r>
            <a:r>
              <a:rPr lang="en-US" sz="2000" dirty="0" smtClean="0">
                <a:latin typeface="+mj-lt"/>
                <a:cs typeface="Times New Roman" panose="02020603050405020304" pitchFamily="18" charset="0"/>
              </a:rPr>
              <a:t> </a:t>
            </a:r>
            <a:r>
              <a:rPr lang="en-US" sz="1800" dirty="0" smtClean="0">
                <a:latin typeface="+mj-lt"/>
                <a:cs typeface="Times New Roman" panose="02020603050405020304" pitchFamily="18" charset="0"/>
              </a:rPr>
              <a:t>  Used to retrieve entries that match a provided set of criteria.</a:t>
            </a:r>
          </a:p>
          <a:p>
            <a:pPr marL="742950" lvl="1" indent="-285750">
              <a:buFont typeface="Wingdings" panose="05000000000000000000" pitchFamily="2" charset="2"/>
              <a:buChar char="Ø"/>
            </a:pPr>
            <a:endParaRPr lang="en-US" sz="1800" dirty="0">
              <a:latin typeface="+mj-lt"/>
              <a:cs typeface="Times New Roman" panose="02020603050405020304" pitchFamily="18" charset="0"/>
            </a:endParaRPr>
          </a:p>
          <a:p>
            <a:pPr marL="342900" indent="-342900">
              <a:buFont typeface="Wingdings" panose="05000000000000000000" pitchFamily="2" charset="2"/>
              <a:buChar char="Ø"/>
            </a:pPr>
            <a:r>
              <a:rPr lang="en-US" sz="2000" b="1" dirty="0" smtClean="0">
                <a:latin typeface="+mj-lt"/>
                <a:cs typeface="Times New Roman" panose="02020603050405020304" pitchFamily="18" charset="0"/>
              </a:rPr>
              <a:t>Unbind operation: </a:t>
            </a:r>
          </a:p>
          <a:p>
            <a:r>
              <a:rPr lang="en-US" sz="2000" dirty="0">
                <a:latin typeface="+mj-lt"/>
                <a:cs typeface="Times New Roman" panose="02020603050405020304" pitchFamily="18" charset="0"/>
              </a:rPr>
              <a:t> </a:t>
            </a:r>
            <a:r>
              <a:rPr lang="en-US" sz="2000" dirty="0" smtClean="0">
                <a:latin typeface="+mj-lt"/>
                <a:cs typeface="Times New Roman" panose="02020603050405020304" pitchFamily="18" charset="0"/>
              </a:rPr>
              <a:t> </a:t>
            </a:r>
            <a:r>
              <a:rPr lang="en-US" sz="1800" dirty="0" smtClean="0">
                <a:latin typeface="+mj-lt"/>
                <a:cs typeface="Times New Roman" panose="02020603050405020304" pitchFamily="18" charset="0"/>
              </a:rPr>
              <a:t>  Used to close the connection to the directory server.</a:t>
            </a:r>
            <a:endParaRPr lang="en-US" sz="1800" dirty="0">
              <a:latin typeface="+mj-lt"/>
              <a:cs typeface="Times New Roman" panose="02020603050405020304" pitchFamily="18" charset="0"/>
            </a:endParaRPr>
          </a:p>
        </p:txBody>
      </p:sp>
      <p:sp>
        <p:nvSpPr>
          <p:cNvPr id="5" name="Slide Number Placeholder 4"/>
          <p:cNvSpPr>
            <a:spLocks noGrp="1"/>
          </p:cNvSpPr>
          <p:nvPr>
            <p:ph type="sldNum" sz="quarter" idx="12"/>
          </p:nvPr>
        </p:nvSpPr>
        <p:spPr>
          <a:xfrm>
            <a:off x="11352583" y="6319010"/>
            <a:ext cx="534617" cy="365125"/>
          </a:xfrm>
        </p:spPr>
        <p:txBody>
          <a:bodyPr/>
          <a:lstStyle/>
          <a:p>
            <a:fld id="{7D456267-FAB8-4042-A341-2DB8A44BEA09}" type="slidenum">
              <a:rPr lang="en-US" smtClean="0"/>
              <a:t>77</a:t>
            </a:fld>
            <a:endParaRPr lang="en-US" dirty="0"/>
          </a:p>
        </p:txBody>
      </p:sp>
    </p:spTree>
    <p:extLst>
      <p:ext uri="{BB962C8B-B14F-4D97-AF65-F5344CB8AC3E}">
        <p14:creationId xmlns:p14="http://schemas.microsoft.com/office/powerpoint/2010/main" val="131822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fade">
                                      <p:cBhvr>
                                        <p:cTn id="25" dur="500"/>
                                        <p:tgtEl>
                                          <p:spTgt spid="3">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fade">
                                      <p:cBhvr>
                                        <p:cTn id="28" dur="500"/>
                                        <p:tgtEl>
                                          <p:spTgt spid="3">
                                            <p:txEl>
                                              <p:pRg st="11" end="1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animEffect transition="in" filter="fade">
                                      <p:cBhvr>
                                        <p:cTn id="31" dur="500"/>
                                        <p:tgtEl>
                                          <p:spTgt spid="3">
                                            <p:txEl>
                                              <p:pRg st="13" end="1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4" end="14"/>
                                            </p:txEl>
                                          </p:spTgt>
                                        </p:tgtEl>
                                        <p:attrNameLst>
                                          <p:attrName>style.visibility</p:attrName>
                                        </p:attrNameLst>
                                      </p:cBhvr>
                                      <p:to>
                                        <p:strVal val="visible"/>
                                      </p:to>
                                    </p:set>
                                    <p:animEffect transition="in" filter="fade">
                                      <p:cBhvr>
                                        <p:cTn id="34"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548680"/>
            <a:ext cx="11191743" cy="683264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b="1" dirty="0" smtClean="0">
                <a:latin typeface="Verdana" panose="020B0604030504040204" pitchFamily="34" charset="0"/>
                <a:ea typeface="Verdana" panose="020B0604030504040204" pitchFamily="34" charset="0"/>
                <a:cs typeface="Verdana" panose="020B0604030504040204" pitchFamily="34" charset="0"/>
              </a:rPr>
              <a:t>Abandon </a:t>
            </a:r>
            <a:r>
              <a:rPr lang="en-US" b="1" dirty="0">
                <a:latin typeface="Verdana" panose="020B0604030504040204" pitchFamily="34" charset="0"/>
                <a:ea typeface="Verdana" panose="020B0604030504040204" pitchFamily="34" charset="0"/>
                <a:cs typeface="Verdana" panose="020B0604030504040204" pitchFamily="34" charset="0"/>
              </a:rPr>
              <a:t>operation</a:t>
            </a:r>
            <a:r>
              <a:rPr lang="en-US" dirty="0" smtClean="0">
                <a:latin typeface="Verdana" panose="020B0604030504040204" pitchFamily="34" charset="0"/>
                <a:ea typeface="Verdana" panose="020B0604030504040204" pitchFamily="34" charset="0"/>
                <a:cs typeface="Verdana" panose="020B0604030504040204" pitchFamily="34" charset="0"/>
              </a:rPr>
              <a:t>:</a:t>
            </a:r>
          </a:p>
          <a:p>
            <a:pPr>
              <a:lnSpc>
                <a:spcPct val="150000"/>
              </a:lnSpc>
            </a:pPr>
            <a:r>
              <a:rPr lang="en-US" dirty="0" smtClean="0">
                <a:latin typeface="Verdana" panose="020B0604030504040204" pitchFamily="34" charset="0"/>
                <a:ea typeface="Verdana" panose="020B0604030504040204" pitchFamily="34" charset="0"/>
                <a:cs typeface="Verdana" panose="020B0604030504040204" pitchFamily="34" charset="0"/>
              </a:rPr>
              <a:t>	An</a:t>
            </a:r>
            <a:r>
              <a:rPr lang="en-US" dirty="0">
                <a:latin typeface="Verdana" panose="020B0604030504040204" pitchFamily="34" charset="0"/>
                <a:ea typeface="Verdana" panose="020B0604030504040204" pitchFamily="34" charset="0"/>
                <a:cs typeface="Verdana" panose="020B0604030504040204" pitchFamily="34" charset="0"/>
              </a:rPr>
              <a:t> abandon operation may be used to request that the server stop working on an operation that the client had previously requested</a:t>
            </a:r>
            <a:r>
              <a:rPr lang="en-US" dirty="0" smtClean="0">
                <a:latin typeface="Verdana" panose="020B0604030504040204" pitchFamily="34" charset="0"/>
                <a:ea typeface="Verdana" panose="020B0604030504040204" pitchFamily="34" charset="0"/>
                <a:cs typeface="Verdana" panose="020B0604030504040204" pitchFamily="34" charset="0"/>
              </a:rPr>
              <a:t>.</a:t>
            </a:r>
          </a:p>
          <a:p>
            <a:pPr marL="342900" indent="-342900">
              <a:lnSpc>
                <a:spcPct val="150000"/>
              </a:lnSpc>
              <a:buFont typeface="Wingdings" panose="05000000000000000000" pitchFamily="2" charset="2"/>
              <a:buChar char="Ø"/>
            </a:pPr>
            <a:r>
              <a:rPr lang="en-US" b="1" dirty="0" smtClean="0">
                <a:latin typeface="Verdana" panose="020B0604030504040204" pitchFamily="34" charset="0"/>
                <a:ea typeface="Verdana" panose="020B0604030504040204" pitchFamily="34" charset="0"/>
                <a:cs typeface="Verdana" panose="020B0604030504040204" pitchFamily="34" charset="0"/>
              </a:rPr>
              <a:t> Compare operation:</a:t>
            </a:r>
          </a:p>
          <a:p>
            <a:pPr>
              <a:lnSpc>
                <a:spcPct val="150000"/>
              </a:lnSpc>
            </a:pPr>
            <a:r>
              <a:rPr lang="en-US" dirty="0" smtClean="0">
                <a:latin typeface="Verdana" panose="020B0604030504040204" pitchFamily="34" charset="0"/>
                <a:ea typeface="Verdana" panose="020B0604030504040204" pitchFamily="34" charset="0"/>
                <a:cs typeface="Verdana" panose="020B0604030504040204" pitchFamily="34" charset="0"/>
              </a:rPr>
              <a:t>	The</a:t>
            </a:r>
            <a:r>
              <a:rPr lang="en-US" dirty="0">
                <a:latin typeface="Verdana" panose="020B0604030504040204" pitchFamily="34" charset="0"/>
                <a:ea typeface="Verdana" panose="020B0604030504040204" pitchFamily="34" charset="0"/>
                <a:cs typeface="Verdana" panose="020B0604030504040204" pitchFamily="34" charset="0"/>
              </a:rPr>
              <a:t> Compare operation allows a client to request the comparison of an entry attribute against a </a:t>
            </a:r>
            <a:r>
              <a:rPr lang="en-US" dirty="0" smtClean="0">
                <a:latin typeface="Verdana" panose="020B0604030504040204" pitchFamily="34" charset="0"/>
                <a:ea typeface="Verdana" panose="020B0604030504040204" pitchFamily="34" charset="0"/>
                <a:cs typeface="Verdana" panose="020B0604030504040204" pitchFamily="34" charset="0"/>
              </a:rPr>
              <a:t>specific value.</a:t>
            </a:r>
          </a:p>
          <a:p>
            <a:pPr marL="342900" indent="-342900">
              <a:lnSpc>
                <a:spcPct val="150000"/>
              </a:lnSpc>
              <a:buFont typeface="Wingdings" panose="05000000000000000000" pitchFamily="2" charset="2"/>
              <a:buChar char="Ø"/>
            </a:pPr>
            <a:r>
              <a:rPr lang="en-US" b="1" dirty="0" smtClean="0">
                <a:latin typeface="Verdana" panose="020B0604030504040204" pitchFamily="34" charset="0"/>
                <a:ea typeface="Verdana" panose="020B0604030504040204" pitchFamily="34" charset="0"/>
                <a:cs typeface="Verdana" panose="020B0604030504040204" pitchFamily="34" charset="0"/>
              </a:rPr>
              <a:t> Extended operation:</a:t>
            </a:r>
          </a:p>
          <a:p>
            <a:pPr>
              <a:lnSpc>
                <a:spcPct val="150000"/>
              </a:lnSpc>
            </a:pPr>
            <a:r>
              <a:rPr lang="en-US" dirty="0" smtClean="0">
                <a:latin typeface="Verdana" panose="020B0604030504040204" pitchFamily="34" charset="0"/>
                <a:ea typeface="Verdana" panose="020B0604030504040204" pitchFamily="34" charset="0"/>
                <a:cs typeface="Verdana" panose="020B0604030504040204" pitchFamily="34" charset="0"/>
              </a:rPr>
              <a:t>	The</a:t>
            </a:r>
            <a:r>
              <a:rPr lang="en-US" dirty="0">
                <a:latin typeface="Verdana" panose="020B0604030504040204" pitchFamily="34" charset="0"/>
                <a:ea typeface="Verdana" panose="020B0604030504040204" pitchFamily="34" charset="0"/>
                <a:cs typeface="Verdana" panose="020B0604030504040204" pitchFamily="34" charset="0"/>
              </a:rPr>
              <a:t> Extended operation allows a client to request an operation that may not be defined in the current RFCs but is available on the server</a:t>
            </a:r>
            <a:r>
              <a:rPr lang="en-US" dirty="0" smtClean="0">
                <a:latin typeface="Verdana" panose="020B0604030504040204" pitchFamily="34" charset="0"/>
                <a:ea typeface="Verdana" panose="020B0604030504040204" pitchFamily="34" charset="0"/>
                <a:cs typeface="Verdana" panose="020B0604030504040204" pitchFamily="34" charset="0"/>
              </a:rPr>
              <a:t>.</a:t>
            </a:r>
          </a:p>
          <a:p>
            <a:pPr marL="342900" indent="-342900">
              <a:lnSpc>
                <a:spcPct val="150000"/>
              </a:lnSpc>
              <a:buFont typeface="Wingdings" panose="05000000000000000000" pitchFamily="2" charset="2"/>
              <a:buChar char="Ø"/>
            </a:pPr>
            <a:r>
              <a:rPr lang="en-US" b="1" dirty="0" smtClean="0">
                <a:latin typeface="Verdana" panose="020B0604030504040204" pitchFamily="34" charset="0"/>
                <a:ea typeface="Verdana" panose="020B0604030504040204" pitchFamily="34" charset="0"/>
                <a:cs typeface="Verdana" panose="020B0604030504040204" pitchFamily="34" charset="0"/>
              </a:rPr>
              <a:t> Search operation:</a:t>
            </a:r>
          </a:p>
          <a:p>
            <a:pPr>
              <a:lnSpc>
                <a:spcPct val="150000"/>
              </a:lnSpc>
            </a:pPr>
            <a:r>
              <a:rPr lang="en-US" dirty="0" smtClean="0">
                <a:latin typeface="Verdana" panose="020B0604030504040204" pitchFamily="34" charset="0"/>
                <a:ea typeface="Verdana" panose="020B0604030504040204" pitchFamily="34" charset="0"/>
                <a:cs typeface="Verdana" panose="020B0604030504040204" pitchFamily="34" charset="0"/>
              </a:rPr>
              <a:t>	The</a:t>
            </a:r>
            <a:r>
              <a:rPr lang="en-US" dirty="0">
                <a:latin typeface="Verdana" panose="020B0604030504040204" pitchFamily="34" charset="0"/>
                <a:ea typeface="Verdana" panose="020B0604030504040204" pitchFamily="34" charset="0"/>
                <a:cs typeface="Verdana" panose="020B0604030504040204" pitchFamily="34" charset="0"/>
              </a:rPr>
              <a:t> Search operation is used to request a server to return, subject to access controls and other restrictions, </a:t>
            </a:r>
            <a:r>
              <a:rPr lang="en-US" dirty="0" smtClean="0">
                <a:latin typeface="Verdana" panose="020B0604030504040204" pitchFamily="34" charset="0"/>
                <a:ea typeface="Verdana" panose="020B0604030504040204" pitchFamily="34" charset="0"/>
                <a:cs typeface="Verdana" panose="020B0604030504040204" pitchFamily="34" charset="0"/>
              </a:rPr>
              <a:t>a set </a:t>
            </a:r>
            <a:r>
              <a:rPr lang="en-US" dirty="0">
                <a:latin typeface="Verdana" panose="020B0604030504040204" pitchFamily="34" charset="0"/>
                <a:ea typeface="Verdana" panose="020B0604030504040204" pitchFamily="34" charset="0"/>
                <a:cs typeface="Verdana" panose="020B0604030504040204" pitchFamily="34" charset="0"/>
              </a:rPr>
              <a:t>of entries matching a search filter. </a:t>
            </a:r>
            <a:endParaRPr lang="en-US" b="1" dirty="0">
              <a:latin typeface="Verdana" panose="020B0604030504040204" pitchFamily="34" charset="0"/>
              <a:ea typeface="Verdana" panose="020B0604030504040204" pitchFamily="34" charset="0"/>
              <a:cs typeface="Verdana" panose="020B0604030504040204" pitchFamily="34" charset="0"/>
            </a:endParaRPr>
          </a:p>
          <a:p>
            <a:pPr marL="342900" indent="-342900">
              <a:lnSpc>
                <a:spcPct val="150000"/>
              </a:lnSpc>
              <a:buFont typeface="Wingdings" panose="05000000000000000000" pitchFamily="2" charset="2"/>
              <a:buChar char="Ø"/>
            </a:pPr>
            <a:r>
              <a:rPr lang="en-US" b="1" dirty="0" smtClean="0">
                <a:latin typeface="Verdana" panose="020B0604030504040204" pitchFamily="34" charset="0"/>
                <a:ea typeface="Verdana" panose="020B0604030504040204" pitchFamily="34" charset="0"/>
                <a:cs typeface="Verdana" panose="020B0604030504040204" pitchFamily="34" charset="0"/>
              </a:rPr>
              <a:t> Modify </a:t>
            </a:r>
            <a:r>
              <a:rPr lang="en-US" b="1" dirty="0">
                <a:latin typeface="Verdana" panose="020B0604030504040204" pitchFamily="34" charset="0"/>
                <a:ea typeface="Verdana" panose="020B0604030504040204" pitchFamily="34" charset="0"/>
                <a:cs typeface="Verdana" panose="020B0604030504040204" pitchFamily="34" charset="0"/>
              </a:rPr>
              <a:t>DN </a:t>
            </a:r>
            <a:r>
              <a:rPr lang="en-US" b="1" dirty="0" smtClean="0">
                <a:latin typeface="Verdana" panose="020B0604030504040204" pitchFamily="34" charset="0"/>
                <a:ea typeface="Verdana" panose="020B0604030504040204" pitchFamily="34" charset="0"/>
                <a:cs typeface="Verdana" panose="020B0604030504040204" pitchFamily="34" charset="0"/>
              </a:rPr>
              <a:t>operation:</a:t>
            </a:r>
          </a:p>
          <a:p>
            <a:pPr>
              <a:lnSpc>
                <a:spcPct val="150000"/>
              </a:lnSpc>
            </a:pPr>
            <a:r>
              <a:rPr lang="en-US" dirty="0" smtClean="0">
                <a:latin typeface="Verdana" panose="020B0604030504040204" pitchFamily="34" charset="0"/>
                <a:ea typeface="Verdana" panose="020B0604030504040204" pitchFamily="34" charset="0"/>
                <a:cs typeface="Verdana" panose="020B0604030504040204" pitchFamily="34" charset="0"/>
              </a:rPr>
              <a:t>	The</a:t>
            </a:r>
            <a:r>
              <a:rPr lang="en-US" dirty="0">
                <a:latin typeface="Verdana" panose="020B0604030504040204" pitchFamily="34" charset="0"/>
                <a:ea typeface="Verdana" panose="020B0604030504040204" pitchFamily="34" charset="0"/>
                <a:cs typeface="Verdana" panose="020B0604030504040204" pitchFamily="34" charset="0"/>
              </a:rPr>
              <a:t> ModifyDN operation allows a client to change the Relative Distinguished Name (RDN) of an entry </a:t>
            </a:r>
            <a:r>
              <a:rPr lang="en-US" dirty="0" smtClean="0">
                <a:latin typeface="Verdana" panose="020B0604030504040204" pitchFamily="34" charset="0"/>
                <a:ea typeface="Verdana" panose="020B0604030504040204" pitchFamily="34" charset="0"/>
                <a:cs typeface="Verdana" panose="020B0604030504040204" pitchFamily="34" charset="0"/>
              </a:rPr>
              <a:t>or to </a:t>
            </a:r>
            <a:r>
              <a:rPr lang="en-US" dirty="0">
                <a:latin typeface="Verdana" panose="020B0604030504040204" pitchFamily="34" charset="0"/>
                <a:ea typeface="Verdana" panose="020B0604030504040204" pitchFamily="34" charset="0"/>
                <a:cs typeface="Verdana" panose="020B0604030504040204" pitchFamily="34" charset="0"/>
              </a:rPr>
              <a:t>move an entry in the LDAP directory</a:t>
            </a:r>
            <a:r>
              <a:rPr lang="en-US" dirty="0" smtClean="0">
                <a:latin typeface="Verdana" panose="020B0604030504040204" pitchFamily="34" charset="0"/>
                <a:ea typeface="Verdana" panose="020B0604030504040204" pitchFamily="34" charset="0"/>
                <a:cs typeface="Verdana" panose="020B0604030504040204" pitchFamily="34" charset="0"/>
              </a:rPr>
              <a:t>.                               	        15</a:t>
            </a:r>
            <a:endParaRPr lang="en-US"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2200" dirty="0" smtClean="0">
                <a:latin typeface="Times New Roman" panose="02020603050405020304" pitchFamily="18" charset="0"/>
                <a:cs typeface="Times New Roman" panose="02020603050405020304" pitchFamily="18" charset="0"/>
              </a:rPr>
              <a:t>                                                                                                                                          </a:t>
            </a:r>
          </a:p>
        </p:txBody>
      </p:sp>
      <p:sp>
        <p:nvSpPr>
          <p:cNvPr id="3" name="TextBox 2"/>
          <p:cNvSpPr txBox="1"/>
          <p:nvPr/>
        </p:nvSpPr>
        <p:spPr>
          <a:xfrm>
            <a:off x="479376" y="116632"/>
            <a:ext cx="8280920" cy="523220"/>
          </a:xfrm>
          <a:prstGeom prst="rect">
            <a:avLst/>
          </a:prstGeom>
          <a:noFill/>
        </p:spPr>
        <p:txBody>
          <a:bodyPr wrap="square" rtlCol="0">
            <a:spAutoFit/>
          </a:bodyPr>
          <a:lstStyle/>
          <a:p>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OPERATIONS </a:t>
            </a:r>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OF </a:t>
            </a: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LDAP(contd..)</a:t>
            </a:r>
            <a:endParaRPr lang="en-US" sz="2800" dirty="0"/>
          </a:p>
        </p:txBody>
      </p:sp>
    </p:spTree>
    <p:extLst>
      <p:ext uri="{BB962C8B-B14F-4D97-AF65-F5344CB8AC3E}">
        <p14:creationId xmlns:p14="http://schemas.microsoft.com/office/powerpoint/2010/main" val="74019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Configuring LDAP on windows 2012 server</a:t>
            </a:r>
            <a:endParaRPr lang="en-US" sz="4400" dirty="0"/>
          </a:p>
        </p:txBody>
      </p:sp>
      <p:sp>
        <p:nvSpPr>
          <p:cNvPr id="4" name="Slide Number Placeholder 3"/>
          <p:cNvSpPr>
            <a:spLocks noGrp="1"/>
          </p:cNvSpPr>
          <p:nvPr>
            <p:ph type="sldNum" sz="quarter" idx="12"/>
          </p:nvPr>
        </p:nvSpPr>
        <p:spPr>
          <a:xfrm>
            <a:off x="11352584" y="6309320"/>
            <a:ext cx="2743200" cy="365125"/>
          </a:xfrm>
        </p:spPr>
        <p:txBody>
          <a:bodyPr/>
          <a:lstStyle/>
          <a:p>
            <a:fld id="{7D456267-FAB8-4042-A341-2DB8A44BEA09}" type="slidenum">
              <a:rPr lang="en-US" smtClean="0"/>
              <a:t>79</a:t>
            </a:fld>
            <a:endParaRPr lang="en-US" dirty="0"/>
          </a:p>
        </p:txBody>
      </p:sp>
    </p:spTree>
    <p:extLst>
      <p:ext uri="{BB962C8B-B14F-4D97-AF65-F5344CB8AC3E}">
        <p14:creationId xmlns:p14="http://schemas.microsoft.com/office/powerpoint/2010/main" val="53496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1340768"/>
            <a:ext cx="10873208" cy="507831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BOOTP (Bootstrap Protocol) is a protocol that lets a network user be automatically configured (receive an IP address) and have an operating system booted (initiated) without user involvement. </a:t>
            </a:r>
            <a:endParaRPr lang="en-US" sz="2400" dirty="0" smtClean="0">
              <a:latin typeface="Calibri" panose="020F0502020204030204" pitchFamily="34" charset="0"/>
              <a:cs typeface="Calibri" panose="020F0502020204030204" pitchFamily="34" charset="0"/>
            </a:endParaRPr>
          </a:p>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The </a:t>
            </a:r>
            <a:r>
              <a:rPr lang="en-US" sz="2400" dirty="0">
                <a:latin typeface="Calibri" panose="020F0502020204030204" pitchFamily="34" charset="0"/>
                <a:cs typeface="Calibri" panose="020F0502020204030204" pitchFamily="34" charset="0"/>
              </a:rPr>
              <a:t>BOOTP server, managed by a network administrator, automatically assigns the IP address from a pool of addresses for a certain duration of </a:t>
            </a:r>
            <a:r>
              <a:rPr lang="en-US" sz="2400" dirty="0" smtClean="0">
                <a:latin typeface="Calibri" panose="020F0502020204030204" pitchFamily="34" charset="0"/>
                <a:cs typeface="Calibri" panose="020F0502020204030204" pitchFamily="34" charset="0"/>
              </a:rPr>
              <a:t>time.</a:t>
            </a:r>
          </a:p>
          <a:p>
            <a:pPr marL="342900" indent="-342900" algn="just">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PORTS</a:t>
            </a:r>
            <a:r>
              <a:rPr lang="en-US" sz="2400" dirty="0" smtClean="0">
                <a:latin typeface="Calibri" panose="020F0502020204030204" pitchFamily="34" charset="0"/>
                <a:cs typeface="Calibri" panose="020F0502020204030204" pitchFamily="34" charset="0"/>
              </a:rPr>
              <a:t>:</a:t>
            </a:r>
          </a:p>
          <a:p>
            <a:pPr algn="just">
              <a:lnSpc>
                <a:spcPct val="150000"/>
              </a:lnSpc>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1. 67(UDP)server.</a:t>
            </a:r>
          </a:p>
          <a:p>
            <a:pPr algn="just">
              <a:lnSpc>
                <a:spcPct val="150000"/>
              </a:lnSpc>
            </a:pP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2. 68 </a:t>
            </a:r>
            <a:r>
              <a:rPr lang="en-US" sz="2400" dirty="0">
                <a:latin typeface="Calibri" panose="020F0502020204030204" pitchFamily="34" charset="0"/>
                <a:cs typeface="Calibri" panose="020F0502020204030204" pitchFamily="34" charset="0"/>
              </a:rPr>
              <a:t>(UDP) host.</a:t>
            </a:r>
          </a:p>
          <a:p>
            <a:pPr marL="342900" indent="-342900" algn="just">
              <a:lnSpc>
                <a:spcPct val="150000"/>
              </a:lnSpc>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p:txBody>
      </p:sp>
      <p:sp>
        <p:nvSpPr>
          <p:cNvPr id="3" name="TextBox 2"/>
          <p:cNvSpPr txBox="1"/>
          <p:nvPr/>
        </p:nvSpPr>
        <p:spPr>
          <a:xfrm>
            <a:off x="1199456" y="404664"/>
            <a:ext cx="9865096" cy="707886"/>
          </a:xfrm>
          <a:prstGeom prst="rect">
            <a:avLst/>
          </a:prstGeom>
          <a:noFill/>
        </p:spPr>
        <p:txBody>
          <a:bodyPr wrap="square" rtlCol="0">
            <a:spAutoFit/>
          </a:bodyPr>
          <a:lstStyle/>
          <a:p>
            <a:pPr algn="ctr"/>
            <a:r>
              <a:rPr lang="en-US" sz="4000" b="1" u="sng" dirty="0" smtClean="0">
                <a:latin typeface="Calibri" panose="020F0502020204030204" pitchFamily="34" charset="0"/>
                <a:cs typeface="Calibri" panose="020F0502020204030204" pitchFamily="34" charset="0"/>
              </a:rPr>
              <a:t>BOOTSTRAP PROTOCOL (BOOTP) </a:t>
            </a:r>
            <a:endParaRPr lang="en-US" sz="4000" b="1" u="sng" dirty="0"/>
          </a:p>
        </p:txBody>
      </p:sp>
    </p:spTree>
    <p:extLst>
      <p:ext uri="{BB962C8B-B14F-4D97-AF65-F5344CB8AC3E}">
        <p14:creationId xmlns:p14="http://schemas.microsoft.com/office/powerpoint/2010/main" val="18792554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280576" y="6382584"/>
            <a:ext cx="2743200" cy="365125"/>
          </a:xfrm>
        </p:spPr>
        <p:txBody>
          <a:bodyPr/>
          <a:lstStyle/>
          <a:p>
            <a:fld id="{7D456267-FAB8-4042-A341-2DB8A44BEA09}" type="slidenum">
              <a:rPr lang="en-US" smtClean="0"/>
              <a:t>80</a:t>
            </a:fld>
            <a:endParaRPr lang="en-US"/>
          </a:p>
        </p:txBody>
      </p:sp>
      <p:sp>
        <p:nvSpPr>
          <p:cNvPr id="5" name="Rectangle 1"/>
          <p:cNvSpPr>
            <a:spLocks noChangeArrowheads="1"/>
          </p:cNvSpPr>
          <p:nvPr/>
        </p:nvSpPr>
        <p:spPr bwMode="auto">
          <a:xfrm>
            <a:off x="407368" y="289078"/>
            <a:ext cx="8496557"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Click on Start --&gt; Server Manager --&gt; Add Roles and Features. Click Next.</a:t>
            </a: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7AB7"/>
                </a:solidFill>
                <a:effectLst/>
                <a:latin typeface="Segoe UI" panose="020B0502040204020203" pitchFamily="34" charset="0"/>
                <a:cs typeface="Segoe UI" panose="020B0502040204020203" pitchFamily="34" charset="0"/>
              </a:rPr>
              <a:t>  </a:t>
            </a:r>
            <a:endParaRPr kumimoji="0" lang="en-US" altLang="en-US" sz="121900" b="0" i="0" u="none" strike="noStrike" cap="none" normalizeH="0" baseline="0" dirty="0" smtClean="0">
              <a:ln>
                <a:noFill/>
              </a:ln>
              <a:solidFill>
                <a:srgbClr val="337AB7"/>
              </a:solidFill>
              <a:effectLst/>
              <a:latin typeface="Segoe UI" panose="020B0502040204020203" pitchFamily="34" charset="0"/>
              <a:cs typeface="Segoe UI" panose="020B0502040204020203" pitchFamily="34" charset="0"/>
            </a:endParaRPr>
          </a:p>
        </p:txBody>
      </p:sp>
      <p:pic>
        <p:nvPicPr>
          <p:cNvPr id="1026" name="Picture 2" descr="v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2" y="975936"/>
            <a:ext cx="9361040" cy="5613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1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280576" y="6492875"/>
            <a:ext cx="2743200" cy="365125"/>
          </a:xfrm>
        </p:spPr>
        <p:txBody>
          <a:bodyPr/>
          <a:lstStyle/>
          <a:p>
            <a:fld id="{7D456267-FAB8-4042-A341-2DB8A44BEA09}" type="slidenum">
              <a:rPr lang="en-US" smtClean="0"/>
              <a:t>81</a:t>
            </a:fld>
            <a:endParaRPr lang="en-US"/>
          </a:p>
        </p:txBody>
      </p:sp>
      <p:sp>
        <p:nvSpPr>
          <p:cNvPr id="5" name="Rectangle 1"/>
          <p:cNvSpPr>
            <a:spLocks noChangeArrowheads="1"/>
          </p:cNvSpPr>
          <p:nvPr/>
        </p:nvSpPr>
        <p:spPr bwMode="auto">
          <a:xfrm>
            <a:off x="839416" y="279324"/>
            <a:ext cx="6946197"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Choose Role-based or feature-based installation. Click Next.</a:t>
            </a: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1219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2050" name="Picture 2" descr="v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908720"/>
            <a:ext cx="9381250" cy="558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13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280576" y="6286314"/>
            <a:ext cx="2743200" cy="365125"/>
          </a:xfrm>
        </p:spPr>
        <p:txBody>
          <a:bodyPr/>
          <a:lstStyle/>
          <a:p>
            <a:fld id="{7D456267-FAB8-4042-A341-2DB8A44BEA09}" type="slidenum">
              <a:rPr lang="en-US" smtClean="0"/>
              <a:t>82</a:t>
            </a:fld>
            <a:endParaRPr lang="en-US" dirty="0"/>
          </a:p>
        </p:txBody>
      </p:sp>
      <p:sp>
        <p:nvSpPr>
          <p:cNvPr id="5" name="Rectangle 1"/>
          <p:cNvSpPr>
            <a:spLocks noChangeArrowheads="1"/>
          </p:cNvSpPr>
          <p:nvPr/>
        </p:nvSpPr>
        <p:spPr bwMode="auto">
          <a:xfrm>
            <a:off x="695400" y="116632"/>
            <a:ext cx="5769272"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Select ldapstest server from the server pool. Click Next.</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1013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3074" name="Picture 2" descr="v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762963"/>
            <a:ext cx="8928992" cy="5705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2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24592" y="6298684"/>
            <a:ext cx="2743200" cy="365125"/>
          </a:xfrm>
        </p:spPr>
        <p:txBody>
          <a:bodyPr/>
          <a:lstStyle/>
          <a:p>
            <a:fld id="{7D456267-FAB8-4042-A341-2DB8A44BEA09}" type="slidenum">
              <a:rPr lang="en-US" smtClean="0"/>
              <a:t>83</a:t>
            </a:fld>
            <a:endParaRPr lang="en-US" dirty="0"/>
          </a:p>
        </p:txBody>
      </p:sp>
      <p:sp>
        <p:nvSpPr>
          <p:cNvPr id="5" name="Rectangle 1"/>
          <p:cNvSpPr>
            <a:spLocks noChangeArrowheads="1"/>
          </p:cNvSpPr>
          <p:nvPr/>
        </p:nvSpPr>
        <p:spPr bwMode="auto">
          <a:xfrm>
            <a:off x="695400" y="166085"/>
            <a:ext cx="9171678"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Mark Active Directory Lightweight Directory Services from the list of roles and click Next.</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1013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4098" name="Picture 2" descr="v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779198"/>
            <a:ext cx="9217024" cy="586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7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2584" y="6330267"/>
            <a:ext cx="2743200" cy="365125"/>
          </a:xfrm>
        </p:spPr>
        <p:txBody>
          <a:bodyPr/>
          <a:lstStyle/>
          <a:p>
            <a:fld id="{7D456267-FAB8-4042-A341-2DB8A44BEA09}" type="slidenum">
              <a:rPr lang="en-US" smtClean="0"/>
              <a:t>84</a:t>
            </a:fld>
            <a:endParaRPr lang="en-US"/>
          </a:p>
        </p:txBody>
      </p:sp>
      <p:sp>
        <p:nvSpPr>
          <p:cNvPr id="5" name="Rectangle 1"/>
          <p:cNvSpPr>
            <a:spLocks noChangeArrowheads="1"/>
          </p:cNvSpPr>
          <p:nvPr/>
        </p:nvSpPr>
        <p:spPr bwMode="auto">
          <a:xfrm>
            <a:off x="263352" y="94077"/>
            <a:ext cx="598215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From the list of features, choose nothing – just click Next.</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1009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5122" name="Picture 2" descr="v5">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3" y="836712"/>
            <a:ext cx="9694471" cy="583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32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24592" y="6284485"/>
            <a:ext cx="2743200" cy="365125"/>
          </a:xfrm>
        </p:spPr>
        <p:txBody>
          <a:bodyPr/>
          <a:lstStyle/>
          <a:p>
            <a:fld id="{7D456267-FAB8-4042-A341-2DB8A44BEA09}" type="slidenum">
              <a:rPr lang="en-US" smtClean="0"/>
              <a:t>85</a:t>
            </a:fld>
            <a:endParaRPr lang="en-US"/>
          </a:p>
        </p:txBody>
      </p:sp>
      <p:sp>
        <p:nvSpPr>
          <p:cNvPr id="5" name="Rectangle 1"/>
          <p:cNvSpPr>
            <a:spLocks noChangeArrowheads="1"/>
          </p:cNvSpPr>
          <p:nvPr/>
        </p:nvSpPr>
        <p:spPr bwMode="auto">
          <a:xfrm>
            <a:off x="839416" y="188640"/>
            <a:ext cx="1372492"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Click Next.</a:t>
            </a: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1216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6146" name="Picture 2" descr="v6">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075898"/>
            <a:ext cx="9433048" cy="539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14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24592" y="6375108"/>
            <a:ext cx="2743200" cy="365125"/>
          </a:xfrm>
        </p:spPr>
        <p:txBody>
          <a:bodyPr/>
          <a:lstStyle/>
          <a:p>
            <a:fld id="{7D456267-FAB8-4042-A341-2DB8A44BEA09}" type="slidenum">
              <a:rPr lang="en-US" smtClean="0"/>
              <a:t>86</a:t>
            </a:fld>
            <a:endParaRPr lang="en-US" dirty="0"/>
          </a:p>
        </p:txBody>
      </p:sp>
      <p:sp>
        <p:nvSpPr>
          <p:cNvPr id="5" name="Rectangle 1"/>
          <p:cNvSpPr>
            <a:spLocks noChangeArrowheads="1"/>
          </p:cNvSpPr>
          <p:nvPr/>
        </p:nvSpPr>
        <p:spPr bwMode="auto">
          <a:xfrm>
            <a:off x="335360" y="166085"/>
            <a:ext cx="3336234"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smtClean="0">
                <a:ln>
                  <a:noFill/>
                </a:ln>
                <a:solidFill>
                  <a:srgbClr val="333333"/>
                </a:solidFill>
                <a:effectLst/>
                <a:latin typeface="Segoe UI" panose="020B0502040204020203" pitchFamily="34" charset="0"/>
                <a:cs typeface="Segoe UI" panose="020B0502040204020203" pitchFamily="34" charset="0"/>
              </a:rPr>
              <a:t>Click Install to start installation.</a:t>
            </a:r>
            <a:endParaRPr kumimoji="0" lang="en-US" altLang="en-US" sz="24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smtClean="0">
                <a:ln>
                  <a:noFill/>
                </a:ln>
                <a:solidFill>
                  <a:srgbClr val="23527C"/>
                </a:solidFill>
                <a:effectLst/>
                <a:latin typeface="Segoe UI" panose="020B0502040204020203" pitchFamily="34" charset="0"/>
                <a:cs typeface="Segoe UI" panose="020B0502040204020203" pitchFamily="34" charset="0"/>
                <a:hlinkClick r:id="rId2"/>
              </a:rPr>
              <a:t>  </a:t>
            </a:r>
            <a:endParaRPr kumimoji="0" lang="en-US" altLang="en-US" sz="101600" b="0" i="0" u="none" strike="noStrike" cap="none" normalizeH="0" baseline="0" smtClean="0">
              <a:ln>
                <a:noFill/>
              </a:ln>
              <a:solidFill>
                <a:srgbClr val="23527C"/>
              </a:solidFill>
              <a:effectLst/>
              <a:latin typeface="Segoe UI" panose="020B0502040204020203" pitchFamily="34" charset="0"/>
              <a:cs typeface="Segoe UI" panose="020B0502040204020203" pitchFamily="34" charset="0"/>
            </a:endParaRPr>
          </a:p>
        </p:txBody>
      </p:sp>
      <p:pic>
        <p:nvPicPr>
          <p:cNvPr id="7170" name="Picture 2" descr="v7">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980653"/>
            <a:ext cx="9577064" cy="540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5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24592" y="6420921"/>
            <a:ext cx="2743200" cy="365125"/>
          </a:xfrm>
        </p:spPr>
        <p:txBody>
          <a:bodyPr/>
          <a:lstStyle/>
          <a:p>
            <a:fld id="{7D456267-FAB8-4042-A341-2DB8A44BEA09}" type="slidenum">
              <a:rPr lang="en-US" smtClean="0"/>
              <a:t>87</a:t>
            </a:fld>
            <a:endParaRPr lang="en-US"/>
          </a:p>
        </p:txBody>
      </p:sp>
      <p:sp>
        <p:nvSpPr>
          <p:cNvPr id="5" name="Rectangle 1"/>
          <p:cNvSpPr>
            <a:spLocks noChangeArrowheads="1"/>
          </p:cNvSpPr>
          <p:nvPr/>
        </p:nvSpPr>
        <p:spPr bwMode="auto">
          <a:xfrm>
            <a:off x="695400" y="94077"/>
            <a:ext cx="4334648"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Once installation is complete, click Close.</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1013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8194" name="Picture 2" descr="v8">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98" y="1046215"/>
            <a:ext cx="9145926" cy="539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36323" y="6314744"/>
            <a:ext cx="2743200" cy="365125"/>
          </a:xfrm>
        </p:spPr>
        <p:txBody>
          <a:bodyPr/>
          <a:lstStyle/>
          <a:p>
            <a:fld id="{7D456267-FAB8-4042-A341-2DB8A44BEA09}" type="slidenum">
              <a:rPr lang="en-US" smtClean="0"/>
              <a:t>88</a:t>
            </a:fld>
            <a:endParaRPr lang="en-US" dirty="0"/>
          </a:p>
        </p:txBody>
      </p:sp>
      <p:sp>
        <p:nvSpPr>
          <p:cNvPr id="5" name="Rectangle 1"/>
          <p:cNvSpPr>
            <a:spLocks noChangeArrowheads="1"/>
          </p:cNvSpPr>
          <p:nvPr/>
        </p:nvSpPr>
        <p:spPr bwMode="auto">
          <a:xfrm>
            <a:off x="0" y="137537"/>
            <a:ext cx="11439094"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2">
                    <a:lumMod val="25000"/>
                  </a:schemeClr>
                </a:solidFill>
                <a:effectLst/>
                <a:latin typeface="Segoe UI" panose="020B0502040204020203" pitchFamily="34" charset="0"/>
                <a:cs typeface="Segoe UI" panose="020B0502040204020203" pitchFamily="34" charset="0"/>
              </a:rPr>
              <a:t>Now we have successfully set up AD LDS Role. Let us create a new AD LDS Instance “CONTOSO” using the wizard. </a:t>
            </a:r>
          </a:p>
          <a:p>
            <a:pPr lvl="0">
              <a:lnSpc>
                <a:spcPct val="150000"/>
              </a:lnSpc>
            </a:pPr>
            <a:r>
              <a:rPr lang="en-US" sz="1600" dirty="0" smtClean="0"/>
              <a:t> Click the “Run the Active Directory Lightweight Directory Services Setup Wizard” in the above screen. And then Click Close.</a:t>
            </a:r>
            <a:endParaRPr kumimoji="0" lang="en-US" altLang="en-US" sz="593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9218" name="Picture 2" descr="v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235660"/>
            <a:ext cx="7632848" cy="5261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93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2584" y="6303438"/>
            <a:ext cx="2743200" cy="365125"/>
          </a:xfrm>
        </p:spPr>
        <p:txBody>
          <a:bodyPr/>
          <a:lstStyle/>
          <a:p>
            <a:fld id="{7D456267-FAB8-4042-A341-2DB8A44BEA09}" type="slidenum">
              <a:rPr lang="en-US" smtClean="0"/>
              <a:t>89</a:t>
            </a:fld>
            <a:endParaRPr lang="en-US" dirty="0"/>
          </a:p>
        </p:txBody>
      </p:sp>
      <p:sp>
        <p:nvSpPr>
          <p:cNvPr id="5" name="Rectangle 1"/>
          <p:cNvSpPr>
            <a:spLocks noChangeArrowheads="1"/>
          </p:cNvSpPr>
          <p:nvPr/>
        </p:nvSpPr>
        <p:spPr bwMode="auto">
          <a:xfrm>
            <a:off x="695400" y="310101"/>
            <a:ext cx="698204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Choose Unique Instance since we are setting it up for the first time.</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718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10242" name="Picture 2" descr="v1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201028"/>
            <a:ext cx="8208912" cy="546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69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19"/>
          </a:xfrm>
        </p:spPr>
        <p:txBody>
          <a:bodyPr>
            <a:normAutofit fontScale="90000"/>
          </a:bodyPr>
          <a:lstStyle/>
          <a:p>
            <a:pPr algn="just"/>
            <a:r>
              <a:rPr lang="en-US" dirty="0" smtClean="0"/>
              <a:t> </a:t>
            </a:r>
            <a:endParaRPr lang="en-US" dirty="0"/>
          </a:p>
        </p:txBody>
      </p:sp>
      <p:sp>
        <p:nvSpPr>
          <p:cNvPr id="3" name="Content Placeholder 2"/>
          <p:cNvSpPr>
            <a:spLocks noGrp="1"/>
          </p:cNvSpPr>
          <p:nvPr>
            <p:ph idx="1"/>
          </p:nvPr>
        </p:nvSpPr>
        <p:spPr>
          <a:xfrm>
            <a:off x="551384" y="337877"/>
            <a:ext cx="10515600" cy="6171878"/>
          </a:xfrm>
        </p:spPr>
        <p:txBody>
          <a:bodyPr>
            <a:normAutofit/>
          </a:bodyPr>
          <a:lstStyle/>
          <a:p>
            <a:pPr marL="0" indent="0" algn="ctr">
              <a:buNone/>
            </a:pPr>
            <a:r>
              <a:rPr lang="en-US" sz="4000" b="1" u="sng" dirty="0" smtClean="0">
                <a:latin typeface="Calibri" panose="020F0502020204030204" pitchFamily="34" charset="0"/>
                <a:cs typeface="Calibri" panose="020F0502020204030204" pitchFamily="34" charset="0"/>
              </a:rPr>
              <a:t>DHCP</a:t>
            </a:r>
          </a:p>
          <a:p>
            <a:pPr marL="0" indent="0" algn="just">
              <a:buNone/>
            </a:pPr>
            <a:endParaRPr lang="en-US" sz="4000" b="1" u="sng" dirty="0">
              <a:latin typeface="Calibri" panose="020F0502020204030204" pitchFamily="34" charset="0"/>
              <a:cs typeface="Calibri" panose="020F0502020204030204" pitchFamily="34" charset="0"/>
            </a:endParaRPr>
          </a:p>
          <a:p>
            <a:pPr marL="0" indent="0" algn="just">
              <a:buNone/>
            </a:pPr>
            <a:r>
              <a:rPr lang="en-US" sz="2400" b="1"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Dynamic </a:t>
            </a:r>
            <a:r>
              <a:rPr lang="en-US" sz="2400" dirty="0">
                <a:latin typeface="Calibri" panose="020F0502020204030204" pitchFamily="34" charset="0"/>
                <a:cs typeface="Calibri" panose="020F0502020204030204" pitchFamily="34" charset="0"/>
              </a:rPr>
              <a:t>Host Configuration Protocol (DHCP) is a client/server protocol that automatically provides an Internet Protocol (IP) host with its IP address and other related </a:t>
            </a:r>
            <a:r>
              <a:rPr lang="en-US" sz="2400" dirty="0" smtClean="0">
                <a:latin typeface="Calibri" panose="020F0502020204030204" pitchFamily="34" charset="0"/>
                <a:cs typeface="Calibri" panose="020F0502020204030204" pitchFamily="34" charset="0"/>
              </a:rPr>
              <a:t>configuration </a:t>
            </a:r>
            <a:r>
              <a:rPr lang="en-US" sz="2400" dirty="0">
                <a:latin typeface="Calibri" panose="020F0502020204030204" pitchFamily="34" charset="0"/>
                <a:cs typeface="Calibri" panose="020F0502020204030204" pitchFamily="34" charset="0"/>
              </a:rPr>
              <a:t>information such as the subnet mask and default gateway</a:t>
            </a:r>
            <a:r>
              <a:rPr lang="en-US" sz="2400" dirty="0" smtClean="0">
                <a:latin typeface="Calibri" panose="020F0502020204030204" pitchFamily="34" charset="0"/>
                <a:cs typeface="Calibri" panose="020F0502020204030204" pitchFamily="34" charset="0"/>
              </a:rPr>
              <a:t>.</a:t>
            </a:r>
          </a:p>
          <a:p>
            <a:pPr marL="0" indent="0" algn="just">
              <a:buNone/>
            </a:pPr>
            <a:r>
              <a:rPr lang="en-US" sz="2400" b="1" dirty="0">
                <a:latin typeface="Calibri" panose="020F0502020204030204" pitchFamily="34" charset="0"/>
                <a:cs typeface="Calibri" panose="020F0502020204030204" pitchFamily="34" charset="0"/>
              </a:rPr>
              <a:t>Benefits of </a:t>
            </a:r>
            <a:r>
              <a:rPr lang="en-US" sz="2400" b="1" dirty="0" smtClean="0">
                <a:latin typeface="Calibri" panose="020F0502020204030204" pitchFamily="34" charset="0"/>
                <a:cs typeface="Calibri" panose="020F0502020204030204" pitchFamily="34" charset="0"/>
              </a:rPr>
              <a:t>DHCP:</a:t>
            </a:r>
            <a:endParaRPr lang="en-US" sz="2400" b="1" dirty="0">
              <a:latin typeface="Calibri" panose="020F0502020204030204" pitchFamily="34" charset="0"/>
              <a:cs typeface="Calibri" panose="020F0502020204030204" pitchFamily="34" charset="0"/>
            </a:endParaRPr>
          </a:p>
          <a:p>
            <a:pPr marL="0" indent="0" algn="just">
              <a:buNone/>
            </a:pPr>
            <a:r>
              <a:rPr lang="en-US" sz="2400" dirty="0" smtClean="0">
                <a:latin typeface="Calibri" panose="020F0502020204030204" pitchFamily="34" charset="0"/>
                <a:cs typeface="Calibri" panose="020F0502020204030204" pitchFamily="34" charset="0"/>
              </a:rPr>
              <a:t>DHCP </a:t>
            </a:r>
            <a:r>
              <a:rPr lang="en-US" sz="2400" dirty="0">
                <a:latin typeface="Calibri" panose="020F0502020204030204" pitchFamily="34" charset="0"/>
                <a:cs typeface="Calibri" panose="020F0502020204030204" pitchFamily="34" charset="0"/>
              </a:rPr>
              <a:t>Server service provides the following benefits:</a:t>
            </a:r>
          </a:p>
          <a:p>
            <a:pPr marL="342900" indent="-342900" algn="just">
              <a:buFont typeface="Arial" panose="020B0604020202020204" pitchFamily="34" charset="0"/>
              <a:buChar char="•"/>
            </a:pPr>
            <a:r>
              <a:rPr lang="en-US" sz="2400" b="1" u="sng" dirty="0">
                <a:latin typeface="Calibri" panose="020F0502020204030204" pitchFamily="34" charset="0"/>
                <a:cs typeface="Calibri" panose="020F0502020204030204" pitchFamily="34" charset="0"/>
              </a:rPr>
              <a:t>Reliable IP address </a:t>
            </a:r>
            <a:r>
              <a:rPr lang="en-US" sz="2400" b="1" u="sng" dirty="0" smtClean="0">
                <a:latin typeface="Calibri" panose="020F0502020204030204" pitchFamily="34" charset="0"/>
                <a:cs typeface="Calibri" panose="020F0502020204030204" pitchFamily="34" charset="0"/>
              </a:rPr>
              <a:t>configuration</a:t>
            </a:r>
            <a:r>
              <a:rPr lang="en-US" sz="2400" b="1"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DHCP </a:t>
            </a:r>
            <a:r>
              <a:rPr lang="en-US" sz="2400" dirty="0">
                <a:latin typeface="Calibri" panose="020F0502020204030204" pitchFamily="34" charset="0"/>
                <a:cs typeface="Calibri" panose="020F0502020204030204" pitchFamily="34" charset="0"/>
              </a:rPr>
              <a:t>minimizes configuration errors caused by manual IP address configuration, such as typographical errors, or address conflicts caused by the assignment of an IP address to more than one computer at the same time.</a:t>
            </a:r>
          </a:p>
          <a:p>
            <a:pPr marL="342900" indent="-342900" algn="just">
              <a:buFont typeface="Arial" panose="020B0604020202020204" pitchFamily="34" charset="0"/>
              <a:buChar char="•"/>
            </a:pPr>
            <a:r>
              <a:rPr lang="en-US" sz="2400" b="1" u="sng" dirty="0">
                <a:latin typeface="Calibri" panose="020F0502020204030204" pitchFamily="34" charset="0"/>
                <a:cs typeface="Calibri" panose="020F0502020204030204" pitchFamily="34" charset="0"/>
              </a:rPr>
              <a:t>Reduced network </a:t>
            </a:r>
            <a:r>
              <a:rPr lang="en-US" sz="2400" b="1" u="sng" dirty="0" smtClean="0">
                <a:latin typeface="Calibri" panose="020F0502020204030204" pitchFamily="34" charset="0"/>
                <a:cs typeface="Calibri" panose="020F0502020204030204" pitchFamily="34" charset="0"/>
              </a:rPr>
              <a:t>administration</a:t>
            </a:r>
            <a:r>
              <a:rPr lang="en-US" sz="2400" b="1"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DHCP includes the following features to reduce network administration:</a:t>
            </a:r>
          </a:p>
          <a:p>
            <a:pPr lvl="3" algn="just">
              <a:buFont typeface="Wingdings" panose="05000000000000000000" pitchFamily="2" charset="2"/>
              <a:buChar char="v"/>
            </a:pPr>
            <a:r>
              <a:rPr lang="en-US" sz="2400" dirty="0">
                <a:latin typeface="Calibri" panose="020F0502020204030204" pitchFamily="34" charset="0"/>
                <a:cs typeface="Calibri" panose="020F0502020204030204" pitchFamily="34" charset="0"/>
              </a:rPr>
              <a:t>Centralized and automated TCP/IP configuration.</a:t>
            </a:r>
          </a:p>
          <a:p>
            <a:pPr lvl="3" algn="just">
              <a:buFont typeface="Wingdings" panose="05000000000000000000" pitchFamily="2" charset="2"/>
              <a:buChar char="v"/>
            </a:pPr>
            <a:r>
              <a:rPr lang="en-US" sz="2400" dirty="0">
                <a:latin typeface="Calibri" panose="020F0502020204030204" pitchFamily="34" charset="0"/>
                <a:cs typeface="Calibri" panose="020F0502020204030204" pitchFamily="34" charset="0"/>
              </a:rPr>
              <a:t>The ability to define TCP/IP configurations from a central location.</a:t>
            </a:r>
          </a:p>
          <a:p>
            <a:pPr lvl="3" algn="just">
              <a:buFont typeface="Wingdings" panose="05000000000000000000" pitchFamily="2" charset="2"/>
              <a:buChar char="v"/>
            </a:pPr>
            <a:r>
              <a:rPr lang="en-US" sz="2400" dirty="0">
                <a:latin typeface="Calibri" panose="020F0502020204030204" pitchFamily="34" charset="0"/>
                <a:cs typeface="Calibri" panose="020F0502020204030204" pitchFamily="34" charset="0"/>
              </a:rPr>
              <a:t>The ability to assign a full range of additional TCP/IP configuration values by means of DHCP options.</a:t>
            </a:r>
          </a:p>
          <a:p>
            <a:pPr marL="0" indent="0" algn="just">
              <a:buNone/>
            </a:pPr>
            <a:endParaRPr 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78041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3">
                                            <p:txEl>
                                              <p:pRg st="2" end="2"/>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p:cTn id="1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3">
                                            <p:txEl>
                                              <p:pRg st="3" end="3"/>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p:cTn id="2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3">
                                            <p:txEl>
                                              <p:pRg st="4" end="4"/>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p:cTn id="2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9" dur="500"/>
                                        <p:tgtEl>
                                          <p:spTgt spid="3">
                                            <p:txEl>
                                              <p:pRg st="5" end="5"/>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4" dur="500"/>
                                        <p:tgtEl>
                                          <p:spTgt spid="3">
                                            <p:txEl>
                                              <p:pRg st="6" end="6"/>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p:cTn id="37"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39" dur="500"/>
                                        <p:tgtEl>
                                          <p:spTgt spid="3">
                                            <p:txEl>
                                              <p:pRg st="7" end="7"/>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p:cTn id="42"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3">
                                            <p:txEl>
                                              <p:pRg st="8" end="8"/>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p:cTn id="47"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4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24592" y="6287747"/>
            <a:ext cx="2743200" cy="365125"/>
          </a:xfrm>
        </p:spPr>
        <p:txBody>
          <a:bodyPr/>
          <a:lstStyle/>
          <a:p>
            <a:fld id="{7D456267-FAB8-4042-A341-2DB8A44BEA09}" type="slidenum">
              <a:rPr lang="en-US" smtClean="0"/>
              <a:t>90</a:t>
            </a:fld>
            <a:endParaRPr lang="en-US" dirty="0"/>
          </a:p>
        </p:txBody>
      </p:sp>
      <p:sp>
        <p:nvSpPr>
          <p:cNvPr id="5" name="Rectangle 1"/>
          <p:cNvSpPr>
            <a:spLocks noChangeArrowheads="1"/>
          </p:cNvSpPr>
          <p:nvPr/>
        </p:nvSpPr>
        <p:spPr bwMode="auto">
          <a:xfrm>
            <a:off x="551384" y="404664"/>
            <a:ext cx="5918351"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Type “CONTOSO” in Instance Name and click Next.</a:t>
            </a: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 </a:t>
            </a: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 </a:t>
            </a: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854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11266" name="Picture 2" descr="v1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1268759"/>
            <a:ext cx="6912768" cy="538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87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24592" y="6285632"/>
            <a:ext cx="2743200" cy="365125"/>
          </a:xfrm>
        </p:spPr>
        <p:txBody>
          <a:bodyPr/>
          <a:lstStyle/>
          <a:p>
            <a:fld id="{7D456267-FAB8-4042-A341-2DB8A44BEA09}" type="slidenum">
              <a:rPr lang="en-US" smtClean="0"/>
              <a:t>91</a:t>
            </a:fld>
            <a:endParaRPr lang="en-US"/>
          </a:p>
        </p:txBody>
      </p:sp>
      <p:sp>
        <p:nvSpPr>
          <p:cNvPr id="5" name="Rectangle 1"/>
          <p:cNvSpPr>
            <a:spLocks noChangeArrowheads="1"/>
          </p:cNvSpPr>
          <p:nvPr/>
        </p:nvSpPr>
        <p:spPr bwMode="auto">
          <a:xfrm>
            <a:off x="479376" y="376592"/>
            <a:ext cx="1017041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dirty="0"/>
              <a:t>By Default, LDAP Port is 389 and LDAPS port is 636, let us choose the default values - click Next.</a:t>
            </a:r>
            <a:endParaRPr kumimoji="0" lang="en-US" altLang="en-US" sz="712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12290" name="Picture 2" descr="v1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41" y="1124744"/>
            <a:ext cx="6877843" cy="534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94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2584" y="6356350"/>
            <a:ext cx="2743200" cy="365125"/>
          </a:xfrm>
        </p:spPr>
        <p:txBody>
          <a:bodyPr/>
          <a:lstStyle/>
          <a:p>
            <a:fld id="{7D456267-FAB8-4042-A341-2DB8A44BEA09}" type="slidenum">
              <a:rPr lang="en-US" smtClean="0"/>
              <a:t>92</a:t>
            </a:fld>
            <a:endParaRPr lang="en-US" dirty="0"/>
          </a:p>
        </p:txBody>
      </p:sp>
      <p:sp>
        <p:nvSpPr>
          <p:cNvPr id="5" name="Rectangle 1"/>
          <p:cNvSpPr>
            <a:spLocks noChangeArrowheads="1"/>
          </p:cNvSpPr>
          <p:nvPr/>
        </p:nvSpPr>
        <p:spPr bwMode="auto">
          <a:xfrm>
            <a:off x="479376" y="166085"/>
            <a:ext cx="10649775"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dirty="0"/>
              <a:t>Create a new Application Directory Partition named “CN=MRS,DC=CONTOSO,DC=COM”. Click Next.</a:t>
            </a:r>
            <a:r>
              <a:rPr kumimoji="0" lang="en-US" altLang="en-US"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712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13314" name="Picture 2" descr="v1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32" y="825630"/>
            <a:ext cx="7128792" cy="553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69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2584" y="6285107"/>
            <a:ext cx="2743200" cy="365125"/>
          </a:xfrm>
        </p:spPr>
        <p:txBody>
          <a:bodyPr/>
          <a:lstStyle/>
          <a:p>
            <a:fld id="{7D456267-FAB8-4042-A341-2DB8A44BEA09}" type="slidenum">
              <a:rPr lang="en-US" smtClean="0"/>
              <a:t>93</a:t>
            </a:fld>
            <a:endParaRPr lang="en-US" dirty="0"/>
          </a:p>
        </p:txBody>
      </p:sp>
      <p:sp>
        <p:nvSpPr>
          <p:cNvPr id="5" name="Rectangle 1"/>
          <p:cNvSpPr>
            <a:spLocks noChangeArrowheads="1"/>
          </p:cNvSpPr>
          <p:nvPr/>
        </p:nvSpPr>
        <p:spPr bwMode="auto">
          <a:xfrm>
            <a:off x="479376" y="268871"/>
            <a:ext cx="6590843"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Using the default values for storage location of ADLDS files- Click Next.</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593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14338" name="Picture 2" descr="v15">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32" y="1052735"/>
            <a:ext cx="7200800" cy="559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52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2584" y="6356350"/>
            <a:ext cx="2743200" cy="365125"/>
          </a:xfrm>
        </p:spPr>
        <p:txBody>
          <a:bodyPr/>
          <a:lstStyle/>
          <a:p>
            <a:fld id="{7D456267-FAB8-4042-A341-2DB8A44BEA09}" type="slidenum">
              <a:rPr lang="en-US" smtClean="0"/>
              <a:t>94</a:t>
            </a:fld>
            <a:endParaRPr lang="en-US" dirty="0"/>
          </a:p>
        </p:txBody>
      </p:sp>
      <p:sp>
        <p:nvSpPr>
          <p:cNvPr id="5" name="Rectangle 1"/>
          <p:cNvSpPr>
            <a:spLocks noChangeArrowheads="1"/>
          </p:cNvSpPr>
          <p:nvPr/>
        </p:nvSpPr>
        <p:spPr bwMode="auto">
          <a:xfrm>
            <a:off x="407368" y="310101"/>
            <a:ext cx="703122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Choosing Network Service Account for running the AD LDS Service.</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707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15362" name="Picture 2" descr="v16">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1146309"/>
            <a:ext cx="6912768" cy="521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3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2584" y="6309320"/>
            <a:ext cx="2743200" cy="365125"/>
          </a:xfrm>
        </p:spPr>
        <p:txBody>
          <a:bodyPr/>
          <a:lstStyle/>
          <a:p>
            <a:fld id="{7D456267-FAB8-4042-A341-2DB8A44BEA09}" type="slidenum">
              <a:rPr lang="en-US" smtClean="0"/>
              <a:t>95</a:t>
            </a:fld>
            <a:endParaRPr lang="en-US" dirty="0"/>
          </a:p>
        </p:txBody>
      </p:sp>
      <p:sp>
        <p:nvSpPr>
          <p:cNvPr id="5" name="Rectangle 1"/>
          <p:cNvSpPr>
            <a:spLocks noChangeArrowheads="1"/>
          </p:cNvSpPr>
          <p:nvPr/>
        </p:nvSpPr>
        <p:spPr bwMode="auto">
          <a:xfrm>
            <a:off x="341294" y="764704"/>
            <a:ext cx="16538612"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600" dirty="0"/>
              <a:t>You will receive a prompt warning about data replication. Since we are using a single LDAP Server, we can click Yes</a:t>
            </a:r>
            <a:r>
              <a:rPr kumimoji="0" lang="en-US" altLang="en-US" sz="1600"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hlinkClick r:id="rId2"/>
              </a:rPr>
              <a:t>.</a:t>
            </a:r>
            <a:endParaRPr kumimoji="0" lang="en-US" altLang="en-US" sz="2000" b="0" i="0" u="none" strike="noStrike" cap="none" normalizeH="0" baseline="0" dirty="0" smtClean="0">
              <a:ln>
                <a:noFill/>
              </a:ln>
              <a:solidFill>
                <a:schemeClr val="tx1"/>
              </a:solidFill>
              <a:effectLst/>
              <a:hlinkClick r:id="rId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hlinkClick r:id="rId2"/>
              </a:rPr>
              <a:t>  </a:t>
            </a:r>
            <a:endParaRPr kumimoji="0" lang="en-US" altLang="en-US" sz="361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16386" name="Picture 2" descr="v17">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2073160"/>
            <a:ext cx="6408712" cy="313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5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2584" y="6342781"/>
            <a:ext cx="2743200" cy="365125"/>
          </a:xfrm>
        </p:spPr>
        <p:txBody>
          <a:bodyPr/>
          <a:lstStyle/>
          <a:p>
            <a:fld id="{7D456267-FAB8-4042-A341-2DB8A44BEA09}" type="slidenum">
              <a:rPr lang="en-US" smtClean="0"/>
              <a:t>96</a:t>
            </a:fld>
            <a:endParaRPr lang="en-US" dirty="0"/>
          </a:p>
        </p:txBody>
      </p:sp>
      <p:sp>
        <p:nvSpPr>
          <p:cNvPr id="5" name="Rectangle 1"/>
          <p:cNvSpPr>
            <a:spLocks noChangeArrowheads="1"/>
          </p:cNvSpPr>
          <p:nvPr/>
        </p:nvSpPr>
        <p:spPr bwMode="auto">
          <a:xfrm>
            <a:off x="407368" y="376592"/>
            <a:ext cx="10004727"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dirty="0"/>
              <a:t>Choosing the currently logged on user as an administrator for the AD LDS Instance. Click Next</a:t>
            </a:r>
            <a:r>
              <a:rPr lang="en-US" dirty="0" smtClean="0"/>
              <a:t>.</a:t>
            </a:r>
            <a:endParaRPr kumimoji="0" lang="en-US" altLang="en-US" sz="712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17410" name="Picture 2" descr="v18">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5" y="980728"/>
            <a:ext cx="7560841" cy="55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2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2584" y="6355404"/>
            <a:ext cx="2743200" cy="365125"/>
          </a:xfrm>
        </p:spPr>
        <p:txBody>
          <a:bodyPr/>
          <a:lstStyle/>
          <a:p>
            <a:fld id="{7D456267-FAB8-4042-A341-2DB8A44BEA09}" type="slidenum">
              <a:rPr lang="en-US" smtClean="0"/>
              <a:t>97</a:t>
            </a:fld>
            <a:endParaRPr lang="en-US"/>
          </a:p>
        </p:txBody>
      </p:sp>
      <p:sp>
        <p:nvSpPr>
          <p:cNvPr id="5" name="Rectangle 1"/>
          <p:cNvSpPr>
            <a:spLocks noChangeArrowheads="1"/>
          </p:cNvSpPr>
          <p:nvPr/>
        </p:nvSpPr>
        <p:spPr bwMode="auto">
          <a:xfrm>
            <a:off x="623392" y="404664"/>
            <a:ext cx="8709436"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dirty="0"/>
              <a:t>Mark all the required LDIF files to import (Here we are marking all files). Click Next</a:t>
            </a:r>
            <a:r>
              <a:rPr kumimoji="0" lang="en-US" altLang="en-US"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714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18434" name="Picture 2" descr="v1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1414572"/>
            <a:ext cx="7560840" cy="530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90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52584" y="6237289"/>
            <a:ext cx="2743200" cy="365125"/>
          </a:xfrm>
        </p:spPr>
        <p:txBody>
          <a:bodyPr/>
          <a:lstStyle/>
          <a:p>
            <a:fld id="{7D456267-FAB8-4042-A341-2DB8A44BEA09}" type="slidenum">
              <a:rPr lang="en-US" smtClean="0"/>
              <a:t>98</a:t>
            </a:fld>
            <a:endParaRPr lang="en-US" dirty="0"/>
          </a:p>
        </p:txBody>
      </p:sp>
      <p:sp>
        <p:nvSpPr>
          <p:cNvPr id="5" name="Rectangle 1"/>
          <p:cNvSpPr>
            <a:spLocks noChangeArrowheads="1"/>
          </p:cNvSpPr>
          <p:nvPr/>
        </p:nvSpPr>
        <p:spPr bwMode="auto">
          <a:xfrm>
            <a:off x="623392" y="670141"/>
            <a:ext cx="8274958"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Verify that all the selections are right and then Click Next to confirm Installation.</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712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19458" name="Picture 2" descr="v2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1340767"/>
            <a:ext cx="7488832" cy="5261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37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24592" y="6312205"/>
            <a:ext cx="2743200" cy="365125"/>
          </a:xfrm>
        </p:spPr>
        <p:txBody>
          <a:bodyPr/>
          <a:lstStyle/>
          <a:p>
            <a:fld id="{7D456267-FAB8-4042-A341-2DB8A44BEA09}" type="slidenum">
              <a:rPr lang="en-US" smtClean="0"/>
              <a:t>99</a:t>
            </a:fld>
            <a:endParaRPr lang="en-US" dirty="0"/>
          </a:p>
        </p:txBody>
      </p:sp>
      <p:sp>
        <p:nvSpPr>
          <p:cNvPr id="5" name="Rectangle 1"/>
          <p:cNvSpPr>
            <a:spLocks noChangeArrowheads="1"/>
          </p:cNvSpPr>
          <p:nvPr/>
        </p:nvSpPr>
        <p:spPr bwMode="auto">
          <a:xfrm>
            <a:off x="551384" y="659687"/>
            <a:ext cx="5333255"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Segoe UI" panose="020B0502040204020203" pitchFamily="34" charset="0"/>
                <a:cs typeface="Segoe UI" panose="020B0502040204020203" pitchFamily="34" charset="0"/>
              </a:rPr>
              <a:t>Once the instance is setup successfully, click Finish.</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rPr>
              <a:t>  </a:t>
            </a:r>
            <a:endParaRPr kumimoji="0" lang="en-US" altLang="en-US" sz="23800" b="0" i="0" u="none" strike="noStrike" cap="none" normalizeH="0" baseline="0" dirty="0" smtClean="0">
              <a:ln>
                <a:noFill/>
              </a:ln>
              <a:solidFill>
                <a:srgbClr val="23527C"/>
              </a:solidFill>
              <a:effectLst/>
              <a:latin typeface="Segoe UI" panose="020B0502040204020203" pitchFamily="34" charset="0"/>
              <a:cs typeface="Segoe UI" panose="020B0502040204020203" pitchFamily="34" charset="0"/>
            </a:endParaRPr>
          </a:p>
        </p:txBody>
      </p:sp>
      <p:pic>
        <p:nvPicPr>
          <p:cNvPr id="20482" name="Picture 2" descr="v2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1184108"/>
            <a:ext cx="7776864" cy="549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22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21819</TotalTime>
  <Words>5311</Words>
  <Application>Microsoft Office PowerPoint</Application>
  <PresentationFormat>Widescreen</PresentationFormat>
  <Paragraphs>1039</Paragraphs>
  <Slides>156</Slides>
  <Notes>8</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156</vt:i4>
      </vt:variant>
    </vt:vector>
  </HeadingPairs>
  <TitlesOfParts>
    <vt:vector size="173" baseType="lpstr">
      <vt:lpstr>Algerian</vt:lpstr>
      <vt:lpstr>Arial</vt:lpstr>
      <vt:lpstr>Arial Black</vt:lpstr>
      <vt:lpstr>Book Antiqua</vt:lpstr>
      <vt:lpstr>Calibri</vt:lpstr>
      <vt:lpstr>Lucida Calligraphy</vt:lpstr>
      <vt:lpstr>OpenSans</vt:lpstr>
      <vt:lpstr>Segoe UI</vt:lpstr>
      <vt:lpstr>Times</vt:lpstr>
      <vt:lpstr>Times New Roman</vt:lpstr>
      <vt:lpstr>Trebuchet MS</vt:lpstr>
      <vt:lpstr>Verdana</vt:lpstr>
      <vt:lpstr>Wingdings</vt:lpstr>
      <vt:lpstr>Capgemini_Template</vt:lpstr>
      <vt:lpstr>Section slides</vt:lpstr>
      <vt:lpstr>Content Layouts</vt:lpstr>
      <vt:lpstr>Content and Image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DHCP Architecture</vt:lpstr>
      <vt:lpstr>DHCP Allocation Methods</vt:lpstr>
      <vt:lpstr> </vt:lpstr>
      <vt:lpstr>Internet Protocol (IP) Address</vt:lpstr>
      <vt:lpstr>PowerPoint Presentation</vt:lpstr>
      <vt:lpstr>IPv4</vt:lpstr>
      <vt:lpstr>                    Classes and Subnet mask in  IPv4</vt:lpstr>
      <vt:lpstr>IPv4 Header Format</vt:lpstr>
      <vt:lpstr>PowerPoint Presentation</vt:lpstr>
      <vt:lpstr>DHCP Address Allocation Mechanism</vt:lpstr>
      <vt:lpstr>                     Manual Allocation</vt:lpstr>
      <vt:lpstr>Dynamic Allocation</vt:lpstr>
      <vt:lpstr>Benefits Of Dynamic Allocation</vt:lpstr>
      <vt:lpstr>       Automatic Allocation</vt:lpstr>
      <vt:lpstr>Use Of MAC In DHCP</vt:lpstr>
      <vt:lpstr>PowerPoint Presentation</vt:lpstr>
      <vt:lpstr>PowerPoint Presentation</vt:lpstr>
      <vt:lpstr>PowerPoint Presentation</vt:lpstr>
      <vt:lpstr>PowerPoint Presentation</vt:lpstr>
      <vt:lpstr>PowerPoint Presentation</vt:lpstr>
      <vt:lpstr>PowerPoint Presentation</vt:lpstr>
      <vt:lpstr>DNS History</vt:lpstr>
      <vt:lpstr>DNS HISTORY Cont….</vt:lpstr>
      <vt:lpstr>DNS Hierarchy </vt:lpstr>
      <vt:lpstr>  </vt:lpstr>
      <vt:lpstr>Root Hints </vt:lpstr>
      <vt:lpstr>Zone Resolution </vt:lpstr>
      <vt:lpstr>What is a DNS Zone ?</vt:lpstr>
      <vt:lpstr>Types of DNS Zones</vt:lpstr>
      <vt:lpstr>Primary DNS Zone</vt:lpstr>
      <vt:lpstr>Secondary DNS Zone</vt:lpstr>
      <vt:lpstr>Stub DNS Zone</vt:lpstr>
      <vt:lpstr>DNS RECORDS </vt:lpstr>
      <vt:lpstr>PowerPoint Presentation</vt:lpstr>
      <vt:lpstr>2.CNAME: (Canonical NAME) </vt:lpstr>
      <vt:lpstr>PTR(Pointer Record)</vt:lpstr>
      <vt:lpstr>Iterative resolution  </vt:lpstr>
      <vt:lpstr>Recursive resolution  </vt:lpstr>
      <vt:lpstr>PowerPoint Presentation</vt:lpstr>
      <vt:lpstr>A root server</vt:lpstr>
      <vt:lpstr>B root server</vt:lpstr>
      <vt:lpstr>C root server</vt:lpstr>
      <vt:lpstr>D root server</vt:lpstr>
      <vt:lpstr>E root server</vt:lpstr>
      <vt:lpstr>F root server</vt:lpstr>
      <vt:lpstr>G root server</vt:lpstr>
      <vt:lpstr>H root server</vt:lpstr>
      <vt:lpstr>I root server</vt:lpstr>
      <vt:lpstr>J root server</vt:lpstr>
      <vt:lpstr>K root server</vt:lpstr>
      <vt:lpstr>L root server</vt:lpstr>
      <vt:lpstr>M root server</vt:lpstr>
      <vt:lpstr>Working of DNS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OPERATIONS OF LDAP</vt:lpstr>
      <vt:lpstr>PowerPoint Presentation</vt:lpstr>
      <vt:lpstr>Configuring LDAP on windows 2012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MEMBERS</vt:lpstr>
      <vt:lpstr>  </vt:lpstr>
      <vt:lpstr>E-MAIL</vt:lpstr>
      <vt:lpstr>E-MAIL &amp; POSTAL MAIL</vt:lpstr>
      <vt:lpstr>  E-MAIL ONLINE:</vt:lpstr>
      <vt:lpstr>WHY WE USE E-MAIL:</vt:lpstr>
      <vt:lpstr>            MUA(MAIL USER AGENT)</vt:lpstr>
      <vt:lpstr>                           MTA(MESSAGE TRANSFER AGENT) </vt:lpstr>
      <vt:lpstr>PowerPoint Presentation</vt:lpstr>
      <vt:lpstr>MDA/LDA</vt:lpstr>
      <vt:lpstr>SMTP</vt:lpstr>
      <vt:lpstr>MULTIPART MESSAGES</vt:lpstr>
      <vt:lpstr>POP3</vt:lpstr>
      <vt:lpstr>COMMANDS IN POP3</vt:lpstr>
      <vt:lpstr>MAIL ACCESS BY POP3</vt:lpstr>
      <vt:lpstr>POP3 STATES</vt:lpstr>
      <vt:lpstr>AUTHORIZATION STATE</vt:lpstr>
      <vt:lpstr>TRANSACTION STATE</vt:lpstr>
      <vt:lpstr>UPDATION STATE</vt:lpstr>
      <vt:lpstr>PowerPoint Presentation</vt:lpstr>
      <vt:lpstr>PowerPoint Presentation</vt:lpstr>
      <vt:lpstr>PowerPoint Presentation</vt:lpstr>
      <vt:lpstr>PowerPoint Presentation</vt:lpstr>
      <vt:lpstr>PowerPoint Presentation</vt:lpstr>
      <vt:lpstr>MAPI</vt:lpstr>
      <vt:lpstr>PowerPoint Presentation</vt:lpstr>
      <vt:lpstr>PowerPoint Presentation</vt:lpstr>
      <vt:lpstr>  </vt:lpstr>
      <vt:lpstr>PowerPoint Presentation</vt:lpstr>
      <vt:lpstr>PowerPoint Presentation</vt:lpstr>
      <vt:lpstr>SLIDE NO: 3</vt:lpstr>
      <vt:lpstr>Forward Proxy</vt:lpstr>
      <vt:lpstr>Open Proxy</vt:lpstr>
      <vt:lpstr>Reverse Proxy</vt:lpstr>
      <vt:lpstr>    Architecture</vt:lpstr>
      <vt:lpstr>PING (Packet Internet Groper)</vt:lpstr>
      <vt:lpstr>Ping Results</vt:lpstr>
      <vt:lpstr>Unsuccessful Ping Results:</vt:lpstr>
      <vt:lpstr>ICMP</vt:lpstr>
      <vt:lpstr>Trace route</vt:lpstr>
      <vt:lpstr>Trace Route</vt:lpstr>
      <vt:lpstr>Objectives of Traceroute</vt:lpstr>
      <vt:lpstr>How Traceroute works?</vt:lpstr>
      <vt:lpstr>Installation And Configuration Of Proxy Server</vt:lpstr>
      <vt:lpstr>Setting Up Proxy Server with CC Proxy Software </vt:lpstr>
      <vt:lpstr>PowerPoint Presentation</vt:lpstr>
      <vt:lpstr>PowerPoint Presentation</vt:lpstr>
      <vt:lpstr>PowerPoint Presentation</vt:lpstr>
      <vt:lpstr>PowerPoint Presentation</vt:lpstr>
      <vt:lpstr>PowerPoint Presentation</vt:lpstr>
      <vt:lpstr>PowerPoint Presentation</vt:lpstr>
      <vt:lpstr>ARP (Address Resolution protocol) </vt:lpstr>
      <vt:lpstr>Reverse Address Resolution Protocol (RARP) </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Tomasz Cwiklinski</dc:creator>
  <cp:lastModifiedBy>Potnis, Priyal</cp:lastModifiedBy>
  <cp:revision>233</cp:revision>
  <dcterms:created xsi:type="dcterms:W3CDTF">2017-10-18T07:07:16Z</dcterms:created>
  <dcterms:modified xsi:type="dcterms:W3CDTF">2018-04-05T12:59:00Z</dcterms:modified>
</cp:coreProperties>
</file>